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40" r:id="rId1"/>
  </p:sldMasterIdLst>
  <p:notesMasterIdLst>
    <p:notesMasterId r:id="rId52"/>
  </p:notesMasterIdLst>
  <p:sldIdLst>
    <p:sldId id="359" r:id="rId2"/>
    <p:sldId id="354" r:id="rId3"/>
    <p:sldId id="371" r:id="rId4"/>
    <p:sldId id="405" r:id="rId5"/>
    <p:sldId id="417" r:id="rId6"/>
    <p:sldId id="404" r:id="rId7"/>
    <p:sldId id="296" r:id="rId8"/>
    <p:sldId id="297" r:id="rId9"/>
    <p:sldId id="344" r:id="rId10"/>
    <p:sldId id="299" r:id="rId11"/>
    <p:sldId id="407" r:id="rId12"/>
    <p:sldId id="353" r:id="rId13"/>
    <p:sldId id="301" r:id="rId14"/>
    <p:sldId id="302" r:id="rId15"/>
    <p:sldId id="303" r:id="rId16"/>
    <p:sldId id="304" r:id="rId17"/>
    <p:sldId id="349" r:id="rId18"/>
    <p:sldId id="358" r:id="rId19"/>
    <p:sldId id="408" r:id="rId20"/>
    <p:sldId id="409" r:id="rId21"/>
    <p:sldId id="305" r:id="rId22"/>
    <p:sldId id="365" r:id="rId23"/>
    <p:sldId id="318" r:id="rId24"/>
    <p:sldId id="414" r:id="rId25"/>
    <p:sldId id="418" r:id="rId26"/>
    <p:sldId id="419" r:id="rId27"/>
    <p:sldId id="392" r:id="rId28"/>
    <p:sldId id="288" r:id="rId29"/>
    <p:sldId id="420" r:id="rId30"/>
    <p:sldId id="265" r:id="rId31"/>
    <p:sldId id="391" r:id="rId32"/>
    <p:sldId id="284" r:id="rId33"/>
    <p:sldId id="423" r:id="rId34"/>
    <p:sldId id="424" r:id="rId35"/>
    <p:sldId id="427" r:id="rId36"/>
    <p:sldId id="395" r:id="rId37"/>
    <p:sldId id="402" r:id="rId38"/>
    <p:sldId id="400" r:id="rId39"/>
    <p:sldId id="401" r:id="rId40"/>
    <p:sldId id="426" r:id="rId41"/>
    <p:sldId id="319" r:id="rId42"/>
    <p:sldId id="320" r:id="rId43"/>
    <p:sldId id="321" r:id="rId44"/>
    <p:sldId id="343" r:id="rId45"/>
    <p:sldId id="421" r:id="rId46"/>
    <p:sldId id="422" r:id="rId47"/>
    <p:sldId id="293" r:id="rId48"/>
    <p:sldId id="385" r:id="rId49"/>
    <p:sldId id="274" r:id="rId50"/>
    <p:sldId id="286"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Bluvshtein" initials="MB" lastIdx="21" clrIdx="0"/>
  <p:cmAuthor id="1" name="Gina Adamski" initials="GA"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0" autoAdjust="0"/>
    <p:restoredTop sz="92773" autoAdjust="0"/>
  </p:normalViewPr>
  <p:slideViewPr>
    <p:cSldViewPr>
      <p:cViewPr varScale="1">
        <p:scale>
          <a:sx n="108" d="100"/>
          <a:sy n="108" d="100"/>
        </p:scale>
        <p:origin x="1470" y="10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84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8F87D-EAB0-4B2E-8D2E-C60555BB1F1D}" type="datetimeFigureOut">
              <a:rPr lang="en-US" smtClean="0"/>
              <a:t>3/16/2016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FF06DC-8450-42F5-8D9D-C810129CCCFE}" type="slidenum">
              <a:rPr lang="en-US" smtClean="0"/>
              <a:t>‹#›</a:t>
            </a:fld>
            <a:endParaRPr lang="en-US" dirty="0"/>
          </a:p>
        </p:txBody>
      </p:sp>
    </p:spTree>
    <p:extLst>
      <p:ext uri="{BB962C8B-B14F-4D97-AF65-F5344CB8AC3E}">
        <p14:creationId xmlns:p14="http://schemas.microsoft.com/office/powerpoint/2010/main" val="1342773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Presenter: Marina Bluvshtein, PhD, LP; MA, LMFT, IRB Chairperson, Program Director and a Core Faculty Member of Adlerian Studies Program and Online Education at the Adler Graduate School, Richfield, MN.  Dr. Bluvshtein is in private practice in New Hope, MN working with clients experiencing a range of mental health issues while providing training and supervision for early career mental health professionals since 1998.  </a:t>
            </a:r>
          </a:p>
          <a:p>
            <a:pPr defTabSz="931774">
              <a:defRPr/>
            </a:pPr>
            <a:endParaRPr lang="en-US" dirty="0"/>
          </a:p>
          <a:p>
            <a:pPr defTabSz="931774">
              <a:defRPr/>
            </a:pPr>
            <a:r>
              <a:rPr lang="en-US" dirty="0"/>
              <a:t>Co-Presenter: Gina </a:t>
            </a:r>
            <a:r>
              <a:rPr lang="en-US" dirty="0" err="1"/>
              <a:t>Adamski</a:t>
            </a:r>
            <a:r>
              <a:rPr lang="en-US" dirty="0"/>
              <a:t>, BS, BA, LADC in MN and CSAC in WI.  Gina is passionate about using Adlerian principles with her clients who strive for healthier and more socially useful life at the Superior Treatment Center.  Gina has been in the field of chemical dependency since 2010. Gina is completing a MA in Adlerian Counseling and Psychotherapy &amp; graduating in June 2016.</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1</a:t>
            </a:fld>
            <a:endParaRPr lang="en-US" dirty="0"/>
          </a:p>
        </p:txBody>
      </p:sp>
    </p:spTree>
    <p:extLst>
      <p:ext uri="{BB962C8B-B14F-4D97-AF65-F5344CB8AC3E}">
        <p14:creationId xmlns:p14="http://schemas.microsoft.com/office/powerpoint/2010/main" val="1956551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10</a:t>
            </a:fld>
            <a:endParaRPr lang="en-US" dirty="0"/>
          </a:p>
        </p:txBody>
      </p:sp>
    </p:spTree>
    <p:extLst>
      <p:ext uri="{BB962C8B-B14F-4D97-AF65-F5344CB8AC3E}">
        <p14:creationId xmlns:p14="http://schemas.microsoft.com/office/powerpoint/2010/main" val="357618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11</a:t>
            </a:fld>
            <a:endParaRPr lang="en-US" dirty="0"/>
          </a:p>
        </p:txBody>
      </p:sp>
    </p:spTree>
    <p:extLst>
      <p:ext uri="{BB962C8B-B14F-4D97-AF65-F5344CB8AC3E}">
        <p14:creationId xmlns:p14="http://schemas.microsoft.com/office/powerpoint/2010/main" val="2635749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Marina-</a:t>
            </a:r>
            <a:r>
              <a:rPr lang="en-US" baseline="0" dirty="0"/>
              <a:t> should we recite this as a group?? (I timed it it takes less than 2 minutes</a:t>
            </a:r>
            <a:r>
              <a:rPr lang="en-US" baseline="0" dirty="0" smtClean="0"/>
              <a:t>?</a:t>
            </a:r>
          </a:p>
          <a:p>
            <a:r>
              <a:rPr lang="en-US" baseline="0" dirty="0" smtClean="0"/>
              <a:t>No</a:t>
            </a:r>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12</a:t>
            </a:fld>
            <a:endParaRPr lang="en-US" dirty="0"/>
          </a:p>
        </p:txBody>
      </p:sp>
    </p:spTree>
    <p:extLst>
      <p:ext uri="{BB962C8B-B14F-4D97-AF65-F5344CB8AC3E}">
        <p14:creationId xmlns:p14="http://schemas.microsoft.com/office/powerpoint/2010/main" val="111036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13</a:t>
            </a:fld>
            <a:endParaRPr lang="en-US" dirty="0"/>
          </a:p>
        </p:txBody>
      </p:sp>
    </p:spTree>
    <p:extLst>
      <p:ext uri="{BB962C8B-B14F-4D97-AF65-F5344CB8AC3E}">
        <p14:creationId xmlns:p14="http://schemas.microsoft.com/office/powerpoint/2010/main" val="1024111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14</a:t>
            </a:fld>
            <a:endParaRPr lang="en-US" dirty="0"/>
          </a:p>
        </p:txBody>
      </p:sp>
    </p:spTree>
    <p:extLst>
      <p:ext uri="{BB962C8B-B14F-4D97-AF65-F5344CB8AC3E}">
        <p14:creationId xmlns:p14="http://schemas.microsoft.com/office/powerpoint/2010/main" val="1694723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15</a:t>
            </a:fld>
            <a:endParaRPr lang="en-US" dirty="0"/>
          </a:p>
        </p:txBody>
      </p:sp>
    </p:spTree>
    <p:extLst>
      <p:ext uri="{BB962C8B-B14F-4D97-AF65-F5344CB8AC3E}">
        <p14:creationId xmlns:p14="http://schemas.microsoft.com/office/powerpoint/2010/main" val="3706584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16</a:t>
            </a:fld>
            <a:endParaRPr lang="en-US" dirty="0"/>
          </a:p>
        </p:txBody>
      </p:sp>
    </p:spTree>
    <p:extLst>
      <p:ext uri="{BB962C8B-B14F-4D97-AF65-F5344CB8AC3E}">
        <p14:creationId xmlns:p14="http://schemas.microsoft.com/office/powerpoint/2010/main" val="1610726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we will move on to CBT.</a:t>
            </a:r>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17</a:t>
            </a:fld>
            <a:endParaRPr lang="en-US" dirty="0"/>
          </a:p>
        </p:txBody>
      </p:sp>
    </p:spTree>
    <p:extLst>
      <p:ext uri="{BB962C8B-B14F-4D97-AF65-F5344CB8AC3E}">
        <p14:creationId xmlns:p14="http://schemas.microsoft.com/office/powerpoint/2010/main" val="4048086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18</a:t>
            </a:fld>
            <a:endParaRPr lang="en-US" dirty="0"/>
          </a:p>
        </p:txBody>
      </p:sp>
    </p:spTree>
    <p:extLst>
      <p:ext uri="{BB962C8B-B14F-4D97-AF65-F5344CB8AC3E}">
        <p14:creationId xmlns:p14="http://schemas.microsoft.com/office/powerpoint/2010/main" val="2122537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19</a:t>
            </a:fld>
            <a:endParaRPr lang="en-US" dirty="0"/>
          </a:p>
        </p:txBody>
      </p:sp>
    </p:spTree>
    <p:extLst>
      <p:ext uri="{BB962C8B-B14F-4D97-AF65-F5344CB8AC3E}">
        <p14:creationId xmlns:p14="http://schemas.microsoft.com/office/powerpoint/2010/main" val="83303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a:t>
            </a:fld>
            <a:endParaRPr lang="en-US" dirty="0"/>
          </a:p>
        </p:txBody>
      </p:sp>
    </p:spTree>
    <p:extLst>
      <p:ext uri="{BB962C8B-B14F-4D97-AF65-F5344CB8AC3E}">
        <p14:creationId xmlns:p14="http://schemas.microsoft.com/office/powerpoint/2010/main" val="4165028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20</a:t>
            </a:fld>
            <a:endParaRPr lang="en-US" dirty="0"/>
          </a:p>
        </p:txBody>
      </p:sp>
    </p:spTree>
    <p:extLst>
      <p:ext uri="{BB962C8B-B14F-4D97-AF65-F5344CB8AC3E}">
        <p14:creationId xmlns:p14="http://schemas.microsoft.com/office/powerpoint/2010/main" val="2107596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21</a:t>
            </a:fld>
            <a:endParaRPr lang="en-US" dirty="0"/>
          </a:p>
        </p:txBody>
      </p:sp>
    </p:spTree>
    <p:extLst>
      <p:ext uri="{BB962C8B-B14F-4D97-AF65-F5344CB8AC3E}">
        <p14:creationId xmlns:p14="http://schemas.microsoft.com/office/powerpoint/2010/main" val="961118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22</a:t>
            </a:fld>
            <a:endParaRPr lang="en-US" dirty="0"/>
          </a:p>
        </p:txBody>
      </p:sp>
    </p:spTree>
    <p:extLst>
      <p:ext uri="{BB962C8B-B14F-4D97-AF65-F5344CB8AC3E}">
        <p14:creationId xmlns:p14="http://schemas.microsoft.com/office/powerpoint/2010/main" val="3749379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23</a:t>
            </a:fld>
            <a:endParaRPr lang="en-US" dirty="0"/>
          </a:p>
        </p:txBody>
      </p:sp>
    </p:spTree>
    <p:extLst>
      <p:ext uri="{BB962C8B-B14F-4D97-AF65-F5344CB8AC3E}">
        <p14:creationId xmlns:p14="http://schemas.microsoft.com/office/powerpoint/2010/main" val="1879683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24</a:t>
            </a:fld>
            <a:endParaRPr lang="en-US" dirty="0"/>
          </a:p>
        </p:txBody>
      </p:sp>
    </p:spTree>
    <p:extLst>
      <p:ext uri="{BB962C8B-B14F-4D97-AF65-F5344CB8AC3E}">
        <p14:creationId xmlns:p14="http://schemas.microsoft.com/office/powerpoint/2010/main" val="41995071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Always see one’s strategy in dealing with </a:t>
            </a:r>
            <a:r>
              <a:rPr lang="en-US" dirty="0" err="1" smtClean="0"/>
              <a:t>Hx</a:t>
            </a:r>
            <a:r>
              <a:rPr lang="en-US" dirty="0" smtClean="0"/>
              <a:t>, environment, genetics</a:t>
            </a:r>
            <a:r>
              <a:rPr lang="en-US" baseline="0" dirty="0" smtClean="0"/>
              <a:t> – the direction of the strategy </a:t>
            </a:r>
            <a:endParaRPr lang="en-US" baseline="0" dirty="0" smtClean="0"/>
          </a:p>
          <a:p>
            <a:endParaRPr lang="en-US" baseline="0" dirty="0" smtClean="0"/>
          </a:p>
          <a:p>
            <a:r>
              <a:rPr lang="en-US" b="1" baseline="0" dirty="0" smtClean="0"/>
              <a:t>Must be at 32 minutes here after 10 min of exercise </a:t>
            </a:r>
            <a:endParaRPr lang="en-US" b="1" dirty="0"/>
          </a:p>
        </p:txBody>
      </p:sp>
      <p:sp>
        <p:nvSpPr>
          <p:cNvPr id="4" name="Slide Number Placeholder 3"/>
          <p:cNvSpPr>
            <a:spLocks noGrp="1"/>
          </p:cNvSpPr>
          <p:nvPr>
            <p:ph type="sldNum" sz="quarter" idx="10"/>
          </p:nvPr>
        </p:nvSpPr>
        <p:spPr/>
        <p:txBody>
          <a:bodyPr/>
          <a:lstStyle/>
          <a:p>
            <a:fld id="{D4EA2E39-D4FF-4DCA-80C6-08DC39298F66}" type="slidenum">
              <a:rPr lang="en-US" smtClean="0"/>
              <a:t>25</a:t>
            </a:fld>
            <a:endParaRPr lang="en-US"/>
          </a:p>
        </p:txBody>
      </p:sp>
    </p:spTree>
    <p:extLst>
      <p:ext uri="{BB962C8B-B14F-4D97-AF65-F5344CB8AC3E}">
        <p14:creationId xmlns:p14="http://schemas.microsoft.com/office/powerpoint/2010/main" val="642715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should see this in child’s play and promote</a:t>
            </a:r>
            <a:r>
              <a:rPr lang="en-US" baseline="0" dirty="0" smtClean="0"/>
              <a:t> this too.  Is a play a cooperation or a competition? </a:t>
            </a:r>
            <a:endParaRPr lang="en-US" dirty="0"/>
          </a:p>
        </p:txBody>
      </p:sp>
      <p:sp>
        <p:nvSpPr>
          <p:cNvPr id="4" name="Slide Number Placeholder 3"/>
          <p:cNvSpPr>
            <a:spLocks noGrp="1"/>
          </p:cNvSpPr>
          <p:nvPr>
            <p:ph type="sldNum" sz="quarter" idx="10"/>
          </p:nvPr>
        </p:nvSpPr>
        <p:spPr/>
        <p:txBody>
          <a:bodyPr/>
          <a:lstStyle/>
          <a:p>
            <a:fld id="{D4EA2E39-D4FF-4DCA-80C6-08DC39298F66}" type="slidenum">
              <a:rPr lang="en-US" smtClean="0"/>
              <a:t>26</a:t>
            </a:fld>
            <a:endParaRPr lang="en-US"/>
          </a:p>
        </p:txBody>
      </p:sp>
    </p:spTree>
    <p:extLst>
      <p:ext uri="{BB962C8B-B14F-4D97-AF65-F5344CB8AC3E}">
        <p14:creationId xmlns:p14="http://schemas.microsoft.com/office/powerpoint/2010/main" val="3996244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27</a:t>
            </a:fld>
            <a:endParaRPr lang="en-US" dirty="0"/>
          </a:p>
        </p:txBody>
      </p:sp>
    </p:spTree>
    <p:extLst>
      <p:ext uri="{BB962C8B-B14F-4D97-AF65-F5344CB8AC3E}">
        <p14:creationId xmlns:p14="http://schemas.microsoft.com/office/powerpoint/2010/main" val="2673217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28</a:t>
            </a:fld>
            <a:endParaRPr lang="en-US" dirty="0"/>
          </a:p>
        </p:txBody>
      </p:sp>
    </p:spTree>
    <p:extLst>
      <p:ext uri="{BB962C8B-B14F-4D97-AF65-F5344CB8AC3E}">
        <p14:creationId xmlns:p14="http://schemas.microsoft.com/office/powerpoint/2010/main" val="88209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29</a:t>
            </a:fld>
            <a:endParaRPr lang="en-US" dirty="0"/>
          </a:p>
        </p:txBody>
      </p:sp>
    </p:spTree>
    <p:extLst>
      <p:ext uri="{BB962C8B-B14F-4D97-AF65-F5344CB8AC3E}">
        <p14:creationId xmlns:p14="http://schemas.microsoft.com/office/powerpoint/2010/main" val="4233666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a:t>
            </a:fld>
            <a:endParaRPr lang="en-US" dirty="0"/>
          </a:p>
        </p:txBody>
      </p:sp>
    </p:spTree>
    <p:extLst>
      <p:ext uri="{BB962C8B-B14F-4D97-AF65-F5344CB8AC3E}">
        <p14:creationId xmlns:p14="http://schemas.microsoft.com/office/powerpoint/2010/main" val="32615968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30</a:t>
            </a:fld>
            <a:endParaRPr lang="en-US" dirty="0"/>
          </a:p>
        </p:txBody>
      </p:sp>
    </p:spTree>
    <p:extLst>
      <p:ext uri="{BB962C8B-B14F-4D97-AF65-F5344CB8AC3E}">
        <p14:creationId xmlns:p14="http://schemas.microsoft.com/office/powerpoint/2010/main" val="35762475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31</a:t>
            </a:fld>
            <a:endParaRPr lang="en-US" dirty="0"/>
          </a:p>
        </p:txBody>
      </p:sp>
    </p:spTree>
    <p:extLst>
      <p:ext uri="{BB962C8B-B14F-4D97-AF65-F5344CB8AC3E}">
        <p14:creationId xmlns:p14="http://schemas.microsoft.com/office/powerpoint/2010/main" val="217412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32</a:t>
            </a:fld>
            <a:endParaRPr lang="en-US" dirty="0"/>
          </a:p>
        </p:txBody>
      </p:sp>
    </p:spTree>
    <p:extLst>
      <p:ext uri="{BB962C8B-B14F-4D97-AF65-F5344CB8AC3E}">
        <p14:creationId xmlns:p14="http://schemas.microsoft.com/office/powerpoint/2010/main" val="37861943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33</a:t>
            </a:fld>
            <a:endParaRPr lang="en-US" dirty="0"/>
          </a:p>
        </p:txBody>
      </p:sp>
    </p:spTree>
    <p:extLst>
      <p:ext uri="{BB962C8B-B14F-4D97-AF65-F5344CB8AC3E}">
        <p14:creationId xmlns:p14="http://schemas.microsoft.com/office/powerpoint/2010/main" val="21857935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a list with </a:t>
            </a:r>
            <a:r>
              <a:rPr lang="en-US" baseline="0" dirty="0" err="1" smtClean="0"/>
              <a:t>Bxs</a:t>
            </a:r>
            <a:r>
              <a:rPr lang="en-US" baseline="0" dirty="0" smtClean="0"/>
              <a:t> from easy to difficult;</a:t>
            </a:r>
          </a:p>
          <a:p>
            <a:r>
              <a:rPr lang="en-US" baseline="0" dirty="0" smtClean="0"/>
              <a:t>See success in efforts =&gt; movement </a:t>
            </a:r>
          </a:p>
          <a:p>
            <a:r>
              <a:rPr lang="en-US" baseline="0" dirty="0" smtClean="0"/>
              <a:t>Encourage</a:t>
            </a:r>
            <a:endParaRPr lang="en-US" dirty="0"/>
          </a:p>
        </p:txBody>
      </p:sp>
      <p:sp>
        <p:nvSpPr>
          <p:cNvPr id="4" name="Slide Number Placeholder 3"/>
          <p:cNvSpPr>
            <a:spLocks noGrp="1"/>
          </p:cNvSpPr>
          <p:nvPr>
            <p:ph type="sldNum" sz="quarter" idx="10"/>
          </p:nvPr>
        </p:nvSpPr>
        <p:spPr/>
        <p:txBody>
          <a:bodyPr/>
          <a:lstStyle/>
          <a:p>
            <a:fld id="{D4EA2E39-D4FF-4DCA-80C6-08DC39298F66}" type="slidenum">
              <a:rPr lang="en-US" smtClean="0"/>
              <a:t>34</a:t>
            </a:fld>
            <a:endParaRPr lang="en-US"/>
          </a:p>
        </p:txBody>
      </p:sp>
    </p:spTree>
    <p:extLst>
      <p:ext uri="{BB962C8B-B14F-4D97-AF65-F5344CB8AC3E}">
        <p14:creationId xmlns:p14="http://schemas.microsoft.com/office/powerpoint/2010/main" val="22134859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36</a:t>
            </a:fld>
            <a:endParaRPr lang="en-US" dirty="0"/>
          </a:p>
        </p:txBody>
      </p:sp>
    </p:spTree>
    <p:extLst>
      <p:ext uri="{BB962C8B-B14F-4D97-AF65-F5344CB8AC3E}">
        <p14:creationId xmlns:p14="http://schemas.microsoft.com/office/powerpoint/2010/main" val="25071481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37</a:t>
            </a:fld>
            <a:endParaRPr lang="en-US" dirty="0"/>
          </a:p>
        </p:txBody>
      </p:sp>
    </p:spTree>
    <p:extLst>
      <p:ext uri="{BB962C8B-B14F-4D97-AF65-F5344CB8AC3E}">
        <p14:creationId xmlns:p14="http://schemas.microsoft.com/office/powerpoint/2010/main" val="8479636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38</a:t>
            </a:fld>
            <a:endParaRPr lang="en-US" dirty="0"/>
          </a:p>
        </p:txBody>
      </p:sp>
    </p:spTree>
    <p:extLst>
      <p:ext uri="{BB962C8B-B14F-4D97-AF65-F5344CB8AC3E}">
        <p14:creationId xmlns:p14="http://schemas.microsoft.com/office/powerpoint/2010/main" val="34851600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a:t>
            </a:r>
            <a:r>
              <a:rPr lang="en-US" baseline="0" dirty="0"/>
              <a:t> of teaching this concept is to minimize the shame and guilt of addiction.  The continuance of encouragement is essential in developing rapport so the client will continue the treatment process.</a:t>
            </a:r>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39</a:t>
            </a:fld>
            <a:endParaRPr lang="en-US" dirty="0"/>
          </a:p>
        </p:txBody>
      </p:sp>
    </p:spTree>
    <p:extLst>
      <p:ext uri="{BB962C8B-B14F-4D97-AF65-F5344CB8AC3E}">
        <p14:creationId xmlns:p14="http://schemas.microsoft.com/office/powerpoint/2010/main" val="21650737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40</a:t>
            </a:fld>
            <a:endParaRPr lang="en-US" dirty="0"/>
          </a:p>
        </p:txBody>
      </p:sp>
    </p:spTree>
    <p:extLst>
      <p:ext uri="{BB962C8B-B14F-4D97-AF65-F5344CB8AC3E}">
        <p14:creationId xmlns:p14="http://schemas.microsoft.com/office/powerpoint/2010/main" val="271210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a:t>
            </a:fld>
            <a:endParaRPr lang="en-US" dirty="0"/>
          </a:p>
        </p:txBody>
      </p:sp>
    </p:spTree>
    <p:extLst>
      <p:ext uri="{BB962C8B-B14F-4D97-AF65-F5344CB8AC3E}">
        <p14:creationId xmlns:p14="http://schemas.microsoft.com/office/powerpoint/2010/main" val="24253926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41</a:t>
            </a:fld>
            <a:endParaRPr lang="en-US" dirty="0"/>
          </a:p>
        </p:txBody>
      </p:sp>
    </p:spTree>
    <p:extLst>
      <p:ext uri="{BB962C8B-B14F-4D97-AF65-F5344CB8AC3E}">
        <p14:creationId xmlns:p14="http://schemas.microsoft.com/office/powerpoint/2010/main" val="39564116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42</a:t>
            </a:fld>
            <a:endParaRPr lang="en-US" dirty="0"/>
          </a:p>
        </p:txBody>
      </p:sp>
    </p:spTree>
    <p:extLst>
      <p:ext uri="{BB962C8B-B14F-4D97-AF65-F5344CB8AC3E}">
        <p14:creationId xmlns:p14="http://schemas.microsoft.com/office/powerpoint/2010/main" val="36949364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43</a:t>
            </a:fld>
            <a:endParaRPr lang="en-US" dirty="0"/>
          </a:p>
        </p:txBody>
      </p:sp>
    </p:spTree>
    <p:extLst>
      <p:ext uri="{BB962C8B-B14F-4D97-AF65-F5344CB8AC3E}">
        <p14:creationId xmlns:p14="http://schemas.microsoft.com/office/powerpoint/2010/main" val="41842214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44</a:t>
            </a:fld>
            <a:endParaRPr lang="en-US" dirty="0"/>
          </a:p>
        </p:txBody>
      </p:sp>
    </p:spTree>
    <p:extLst>
      <p:ext uri="{BB962C8B-B14F-4D97-AF65-F5344CB8AC3E}">
        <p14:creationId xmlns:p14="http://schemas.microsoft.com/office/powerpoint/2010/main" val="28326587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an everyday</a:t>
            </a:r>
            <a:r>
              <a:rPr lang="en-US" baseline="0" dirty="0" smtClean="0"/>
              <a:t> and directly observable thing, and is mostly subconscious and only shows in times of crisis, or in times when we are not inhibited (play, art), or in good therapy.   So, play is a great place to see one’s LS     </a:t>
            </a:r>
            <a:endParaRPr lang="en-US" dirty="0"/>
          </a:p>
        </p:txBody>
      </p:sp>
      <p:sp>
        <p:nvSpPr>
          <p:cNvPr id="4" name="Slide Number Placeholder 3"/>
          <p:cNvSpPr>
            <a:spLocks noGrp="1"/>
          </p:cNvSpPr>
          <p:nvPr>
            <p:ph type="sldNum" sz="quarter" idx="10"/>
          </p:nvPr>
        </p:nvSpPr>
        <p:spPr/>
        <p:txBody>
          <a:bodyPr/>
          <a:lstStyle/>
          <a:p>
            <a:fld id="{D4EA2E39-D4FF-4DCA-80C6-08DC39298F66}" type="slidenum">
              <a:rPr lang="en-US" smtClean="0"/>
              <a:t>45</a:t>
            </a:fld>
            <a:endParaRPr lang="en-US"/>
          </a:p>
        </p:txBody>
      </p:sp>
    </p:spTree>
    <p:extLst>
      <p:ext uri="{BB962C8B-B14F-4D97-AF65-F5344CB8AC3E}">
        <p14:creationId xmlns:p14="http://schemas.microsoft.com/office/powerpoint/2010/main" val="7786765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we would be looking into in play </a:t>
            </a:r>
            <a:endParaRPr lang="en-US" dirty="0"/>
          </a:p>
        </p:txBody>
      </p:sp>
      <p:sp>
        <p:nvSpPr>
          <p:cNvPr id="4" name="Slide Number Placeholder 3"/>
          <p:cNvSpPr>
            <a:spLocks noGrp="1"/>
          </p:cNvSpPr>
          <p:nvPr>
            <p:ph type="sldNum" sz="quarter" idx="10"/>
          </p:nvPr>
        </p:nvSpPr>
        <p:spPr/>
        <p:txBody>
          <a:bodyPr/>
          <a:lstStyle/>
          <a:p>
            <a:fld id="{D4EA2E39-D4FF-4DCA-80C6-08DC39298F66}" type="slidenum">
              <a:rPr lang="en-US" smtClean="0"/>
              <a:t>46</a:t>
            </a:fld>
            <a:endParaRPr lang="en-US"/>
          </a:p>
        </p:txBody>
      </p:sp>
    </p:spTree>
    <p:extLst>
      <p:ext uri="{BB962C8B-B14F-4D97-AF65-F5344CB8AC3E}">
        <p14:creationId xmlns:p14="http://schemas.microsoft.com/office/powerpoint/2010/main" val="14839497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just a overview</a:t>
            </a:r>
            <a:r>
              <a:rPr lang="en-US" baseline="0" dirty="0"/>
              <a:t> what would be in a Lifestyle </a:t>
            </a:r>
            <a:r>
              <a:rPr lang="en-US" baseline="0" dirty="0" err="1"/>
              <a:t>Asessement</a:t>
            </a:r>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47</a:t>
            </a:fld>
            <a:endParaRPr lang="en-US" dirty="0"/>
          </a:p>
        </p:txBody>
      </p:sp>
    </p:spTree>
    <p:extLst>
      <p:ext uri="{BB962C8B-B14F-4D97-AF65-F5344CB8AC3E}">
        <p14:creationId xmlns:p14="http://schemas.microsoft.com/office/powerpoint/2010/main" val="24798538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48</a:t>
            </a:fld>
            <a:endParaRPr lang="en-US" dirty="0"/>
          </a:p>
        </p:txBody>
      </p:sp>
    </p:spTree>
    <p:extLst>
      <p:ext uri="{BB962C8B-B14F-4D97-AF65-F5344CB8AC3E}">
        <p14:creationId xmlns:p14="http://schemas.microsoft.com/office/powerpoint/2010/main" val="33241427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49</a:t>
            </a:fld>
            <a:endParaRPr lang="en-US" dirty="0"/>
          </a:p>
        </p:txBody>
      </p:sp>
    </p:spTree>
    <p:extLst>
      <p:ext uri="{BB962C8B-B14F-4D97-AF65-F5344CB8AC3E}">
        <p14:creationId xmlns:p14="http://schemas.microsoft.com/office/powerpoint/2010/main" val="37223400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50</a:t>
            </a:fld>
            <a:endParaRPr lang="en-US" dirty="0"/>
          </a:p>
        </p:txBody>
      </p:sp>
    </p:spTree>
    <p:extLst>
      <p:ext uri="{BB962C8B-B14F-4D97-AF65-F5344CB8AC3E}">
        <p14:creationId xmlns:p14="http://schemas.microsoft.com/office/powerpoint/2010/main" val="410201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5</a:t>
            </a:fld>
            <a:endParaRPr lang="en-US" dirty="0"/>
          </a:p>
        </p:txBody>
      </p:sp>
    </p:spTree>
    <p:extLst>
      <p:ext uri="{BB962C8B-B14F-4D97-AF65-F5344CB8AC3E}">
        <p14:creationId xmlns:p14="http://schemas.microsoft.com/office/powerpoint/2010/main" val="1570365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this seminar we will explore three</a:t>
            </a:r>
            <a:r>
              <a:rPr lang="en-US" baseline="0" dirty="0"/>
              <a:t> different treatment modalities </a:t>
            </a:r>
            <a:endParaRPr lang="en-US" dirty="0"/>
          </a:p>
        </p:txBody>
      </p:sp>
      <p:sp>
        <p:nvSpPr>
          <p:cNvPr id="4" name="Slide Number Placeholder 3"/>
          <p:cNvSpPr>
            <a:spLocks noGrp="1"/>
          </p:cNvSpPr>
          <p:nvPr>
            <p:ph type="sldNum" sz="quarter" idx="10"/>
          </p:nvPr>
        </p:nvSpPr>
        <p:spPr/>
        <p:txBody>
          <a:bodyPr/>
          <a:lstStyle/>
          <a:p>
            <a:fld id="{51FF06DC-8450-42F5-8D9D-C810129CCCFE}" type="slidenum">
              <a:rPr lang="en-US" smtClean="0"/>
              <a:t>6</a:t>
            </a:fld>
            <a:endParaRPr lang="en-US" dirty="0"/>
          </a:p>
        </p:txBody>
      </p:sp>
    </p:spTree>
    <p:extLst>
      <p:ext uri="{BB962C8B-B14F-4D97-AF65-F5344CB8AC3E}">
        <p14:creationId xmlns:p14="http://schemas.microsoft.com/office/powerpoint/2010/main" val="2844934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7</a:t>
            </a:fld>
            <a:endParaRPr lang="en-US" dirty="0"/>
          </a:p>
        </p:txBody>
      </p:sp>
    </p:spTree>
    <p:extLst>
      <p:ext uri="{BB962C8B-B14F-4D97-AF65-F5344CB8AC3E}">
        <p14:creationId xmlns:p14="http://schemas.microsoft.com/office/powerpoint/2010/main" val="100422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8</a:t>
            </a:fld>
            <a:endParaRPr lang="en-US" dirty="0"/>
          </a:p>
        </p:txBody>
      </p:sp>
    </p:spTree>
    <p:extLst>
      <p:ext uri="{BB962C8B-B14F-4D97-AF65-F5344CB8AC3E}">
        <p14:creationId xmlns:p14="http://schemas.microsoft.com/office/powerpoint/2010/main" val="566047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06DC-8450-42F5-8D9D-C810129CCCFE}" type="slidenum">
              <a:rPr lang="en-US" smtClean="0"/>
              <a:t>9</a:t>
            </a:fld>
            <a:endParaRPr lang="en-US" dirty="0"/>
          </a:p>
        </p:txBody>
      </p:sp>
    </p:spTree>
    <p:extLst>
      <p:ext uri="{BB962C8B-B14F-4D97-AF65-F5344CB8AC3E}">
        <p14:creationId xmlns:p14="http://schemas.microsoft.com/office/powerpoint/2010/main" val="99455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7499881-EFA7-46F7-9CCF-3E3B98A1E902}" type="datetime1">
              <a:rPr lang="en-US" smtClean="0"/>
              <a:t>3/16/2016</a:t>
            </a:fld>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Adler Graduate School, MN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C6E87-3A24-4A0F-B483-99F0F369373B}"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Adler Graduate School, MN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CACDFB-BFA2-430D-8AFB-CC85A42578F2}"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Adler Graduate School, MN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9703E8A-7428-49FC-B6FA-A17AC87D7492}"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Adler Graduate School, MN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A2DB9-AD6D-4B9B-99FA-F4375058A994}" type="datetime1">
              <a:rPr lang="en-US" smtClean="0"/>
              <a:t>3/16/2016</a:t>
            </a:fld>
            <a:endParaRPr lang="en-US" dirty="0"/>
          </a:p>
        </p:txBody>
      </p:sp>
      <p:sp>
        <p:nvSpPr>
          <p:cNvPr id="5" name="Footer Placeholder 4"/>
          <p:cNvSpPr>
            <a:spLocks noGrp="1"/>
          </p:cNvSpPr>
          <p:nvPr>
            <p:ph type="ftr" sz="quarter" idx="11"/>
          </p:nvPr>
        </p:nvSpPr>
        <p:spPr/>
        <p:txBody>
          <a:bodyPr/>
          <a:lstStyle/>
          <a:p>
            <a:r>
              <a:rPr lang="en-US" smtClean="0"/>
              <a:t>Adler Graduate School, MN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3C14F1C-9F63-4953-8F35-EA852D6F784F}" type="datetime1">
              <a:rPr lang="en-US" smtClean="0"/>
              <a:t>3/16/2016</a:t>
            </a:fld>
            <a:endParaRPr lang="en-US" dirty="0"/>
          </a:p>
        </p:txBody>
      </p:sp>
      <p:sp>
        <p:nvSpPr>
          <p:cNvPr id="6" name="Footer Placeholder 5"/>
          <p:cNvSpPr>
            <a:spLocks noGrp="1"/>
          </p:cNvSpPr>
          <p:nvPr>
            <p:ph type="ftr" sz="quarter" idx="11"/>
          </p:nvPr>
        </p:nvSpPr>
        <p:spPr/>
        <p:txBody>
          <a:bodyPr/>
          <a:lstStyle/>
          <a:p>
            <a:r>
              <a:rPr lang="en-US" smtClean="0"/>
              <a:t>Adler Graduate School, MN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0C0B788-F812-4D38-A3D1-3832623DB725}" type="datetime1">
              <a:rPr lang="en-US" smtClean="0"/>
              <a:t>3/16/2016</a:t>
            </a:fld>
            <a:endParaRPr lang="en-US" dirty="0"/>
          </a:p>
        </p:txBody>
      </p:sp>
      <p:sp>
        <p:nvSpPr>
          <p:cNvPr id="8" name="Footer Placeholder 7"/>
          <p:cNvSpPr>
            <a:spLocks noGrp="1"/>
          </p:cNvSpPr>
          <p:nvPr>
            <p:ph type="ftr" sz="quarter" idx="11"/>
          </p:nvPr>
        </p:nvSpPr>
        <p:spPr/>
        <p:txBody>
          <a:bodyPr/>
          <a:lstStyle/>
          <a:p>
            <a:r>
              <a:rPr lang="en-US" smtClean="0"/>
              <a:t>Adler Graduate School, MN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B2AD0C-E898-45F3-8C84-19BD645DB3EE}" type="datetime1">
              <a:rPr lang="en-US" smtClean="0"/>
              <a:t>3/16/2016</a:t>
            </a:fld>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CF100-5D6E-4C16-BED7-B4072120A285}" type="datetime1">
              <a:rPr lang="en-US" smtClean="0"/>
              <a:t>3/16/2016</a:t>
            </a:fld>
            <a:endParaRPr lang="en-US" dirty="0"/>
          </a:p>
        </p:txBody>
      </p:sp>
      <p:sp>
        <p:nvSpPr>
          <p:cNvPr id="3" name="Footer Placeholder 2"/>
          <p:cNvSpPr>
            <a:spLocks noGrp="1"/>
          </p:cNvSpPr>
          <p:nvPr>
            <p:ph type="ftr" sz="quarter" idx="11"/>
          </p:nvPr>
        </p:nvSpPr>
        <p:spPr/>
        <p:txBody>
          <a:bodyPr/>
          <a:lstStyle/>
          <a:p>
            <a:r>
              <a:rPr lang="en-US" smtClean="0"/>
              <a:t>Adler Graduate School, MN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CC21C-B66B-4CCA-A67F-DD1D921BE87C}" type="datetime1">
              <a:rPr lang="en-US" smtClean="0"/>
              <a:t>3/16/2016</a:t>
            </a:fld>
            <a:endParaRPr lang="en-US" dirty="0"/>
          </a:p>
        </p:txBody>
      </p:sp>
      <p:sp>
        <p:nvSpPr>
          <p:cNvPr id="6" name="Footer Placeholder 5"/>
          <p:cNvSpPr>
            <a:spLocks noGrp="1"/>
          </p:cNvSpPr>
          <p:nvPr>
            <p:ph type="ftr" sz="quarter" idx="11"/>
          </p:nvPr>
        </p:nvSpPr>
        <p:spPr/>
        <p:txBody>
          <a:bodyPr/>
          <a:lstStyle/>
          <a:p>
            <a:r>
              <a:rPr lang="en-US" smtClean="0"/>
              <a:t>Adler Graduate School, MN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B280B-8881-4BE9-B89A-1EC65773673F}" type="datetime1">
              <a:rPr lang="en-US" smtClean="0"/>
              <a:t>3/16/2016</a:t>
            </a:fld>
            <a:endParaRPr lang="en-US" dirty="0"/>
          </a:p>
        </p:txBody>
      </p:sp>
      <p:sp>
        <p:nvSpPr>
          <p:cNvPr id="6" name="Footer Placeholder 5"/>
          <p:cNvSpPr>
            <a:spLocks noGrp="1"/>
          </p:cNvSpPr>
          <p:nvPr>
            <p:ph type="ftr" sz="quarter" idx="11"/>
          </p:nvPr>
        </p:nvSpPr>
        <p:spPr/>
        <p:txBody>
          <a:bodyPr/>
          <a:lstStyle/>
          <a:p>
            <a:r>
              <a:rPr lang="en-US" smtClean="0"/>
              <a:t>Adler Graduate School, MN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E63BAE8-3F9F-4FB0-90EF-18DB78A6AA91}" type="datetime1">
              <a:rPr lang="en-US" smtClean="0"/>
              <a:t>3/16/2016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Adler Graduate School, MN</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lfredadler.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eb.b.ebscohost.com/ehost/detail/detail?sid=b189119e-68f4-416a-92c1-5357f27f335e@sessionmgr114&amp;vid=9&amp;hid=101&amp;bdata=JnNpdGU9ZWhvc3QtbGl2ZQ%3d%3d#c1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a:t>
            </a:r>
            <a:r>
              <a:rPr lang="en-US" sz="4800" dirty="0" smtClean="0"/>
              <a:t>Recovery: </a:t>
            </a:r>
            <a:r>
              <a:rPr lang="en-US" sz="4800" dirty="0"/>
              <a:t>Adlerian Style</a:t>
            </a:r>
          </a:p>
        </p:txBody>
      </p:sp>
      <p:sp>
        <p:nvSpPr>
          <p:cNvPr id="4" name="Content Placeholder 3"/>
          <p:cNvSpPr>
            <a:spLocks noGrp="1"/>
          </p:cNvSpPr>
          <p:nvPr>
            <p:ph idx="1"/>
          </p:nvPr>
        </p:nvSpPr>
        <p:spPr/>
        <p:txBody>
          <a:bodyPr>
            <a:normAutofit fontScale="92500" lnSpcReduction="20000"/>
          </a:bodyPr>
          <a:lstStyle/>
          <a:p>
            <a:pPr marL="0" indent="0" algn="ctr">
              <a:buNone/>
            </a:pPr>
            <a:endParaRPr lang="en-US" sz="2400" dirty="0" smtClean="0"/>
          </a:p>
          <a:p>
            <a:pPr marL="0" indent="0" algn="ctr">
              <a:buNone/>
            </a:pPr>
            <a:endParaRPr lang="en-US" sz="2400" dirty="0"/>
          </a:p>
          <a:p>
            <a:pPr marL="0" indent="0" algn="ctr">
              <a:buNone/>
            </a:pPr>
            <a:r>
              <a:rPr lang="en-US" sz="2400" b="1" dirty="0" smtClean="0"/>
              <a:t>Marina Bluvshtein, PhD LP</a:t>
            </a:r>
          </a:p>
          <a:p>
            <a:pPr marL="0" indent="0" algn="ctr">
              <a:buNone/>
            </a:pPr>
            <a:r>
              <a:rPr lang="en-US" dirty="0" smtClean="0"/>
              <a:t>Program Director, Core Faculty, NASAP member </a:t>
            </a:r>
            <a:endParaRPr lang="en-US" sz="2400" dirty="0" smtClean="0"/>
          </a:p>
          <a:p>
            <a:pPr marL="0" indent="0" algn="ctr">
              <a:buNone/>
            </a:pPr>
            <a:r>
              <a:rPr lang="en-US" sz="2400" b="1" dirty="0"/>
              <a:t>Gina </a:t>
            </a:r>
            <a:r>
              <a:rPr lang="en-US" sz="2400" b="1" dirty="0" err="1"/>
              <a:t>Adamski</a:t>
            </a:r>
            <a:r>
              <a:rPr lang="en-US" sz="2400" b="1" dirty="0"/>
              <a:t>, BS, BA, </a:t>
            </a:r>
            <a:r>
              <a:rPr lang="en-US" sz="2400" b="1" dirty="0" smtClean="0"/>
              <a:t>LADC</a:t>
            </a:r>
          </a:p>
          <a:p>
            <a:pPr marL="0" indent="0" algn="ctr">
              <a:buNone/>
            </a:pPr>
            <a:r>
              <a:rPr lang="en-US" dirty="0" smtClean="0"/>
              <a:t>Graduate Student  </a:t>
            </a:r>
            <a:endParaRPr lang="en-US" sz="2400"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2800" dirty="0" smtClean="0"/>
              <a:t>Adler Graduate School, MN</a:t>
            </a:r>
          </a:p>
          <a:p>
            <a:pPr marL="0" indent="0" algn="ctr">
              <a:buNone/>
            </a:pPr>
            <a:r>
              <a:rPr lang="en-US" sz="2800" dirty="0" smtClean="0">
                <a:hlinkClick r:id="rId3"/>
              </a:rPr>
              <a:t>www.alfredadler.edu</a:t>
            </a:r>
            <a:endParaRPr lang="en-US" sz="2800" dirty="0" smtClean="0"/>
          </a:p>
          <a:p>
            <a:pPr marL="0" indent="0">
              <a:buNone/>
            </a:pPr>
            <a:endParaRPr lang="en-US" dirty="0"/>
          </a:p>
        </p:txBody>
      </p:sp>
      <p:sp>
        <p:nvSpPr>
          <p:cNvPr id="3" name="Footer Placeholder 2"/>
          <p:cNvSpPr>
            <a:spLocks noGrp="1"/>
          </p:cNvSpPr>
          <p:nvPr>
            <p:ph type="ftr" sz="quarter" idx="11"/>
          </p:nvPr>
        </p:nvSpPr>
        <p:spPr/>
        <p:txBody>
          <a:bodyPr/>
          <a:lstStyle/>
          <a:p>
            <a:pPr algn="ctr"/>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58697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956" y="228600"/>
            <a:ext cx="8229600" cy="1295400"/>
          </a:xfrm>
        </p:spPr>
        <p:txBody>
          <a:bodyPr>
            <a:noAutofit/>
          </a:bodyPr>
          <a:lstStyle/>
          <a:p>
            <a:pPr algn="ctr"/>
            <a:r>
              <a:rPr lang="en-US" sz="3200" dirty="0">
                <a:solidFill>
                  <a:srgbClr val="EAEBDE">
                    <a:tint val="100000"/>
                    <a:shade val="90000"/>
                    <a:satMod val="250000"/>
                    <a:alpha val="100000"/>
                  </a:srgbClr>
                </a:solidFill>
              </a:rPr>
              <a:t/>
            </a:r>
            <a:br>
              <a:rPr lang="en-US" sz="3200" dirty="0">
                <a:solidFill>
                  <a:srgbClr val="EAEBDE">
                    <a:tint val="100000"/>
                    <a:shade val="90000"/>
                    <a:satMod val="250000"/>
                    <a:alpha val="100000"/>
                  </a:srgbClr>
                </a:solidFill>
              </a:rPr>
            </a:br>
            <a:r>
              <a:rPr lang="en-US" sz="3200" dirty="0">
                <a:solidFill>
                  <a:srgbClr val="EAEBDE">
                    <a:tint val="100000"/>
                    <a:shade val="90000"/>
                    <a:satMod val="250000"/>
                    <a:alpha val="100000"/>
                  </a:srgbClr>
                </a:solidFill>
              </a:rPr>
              <a:t/>
            </a:r>
            <a:br>
              <a:rPr lang="en-US" sz="3200" dirty="0">
                <a:solidFill>
                  <a:srgbClr val="EAEBDE">
                    <a:tint val="100000"/>
                    <a:shade val="90000"/>
                    <a:satMod val="250000"/>
                    <a:alpha val="100000"/>
                  </a:srgbClr>
                </a:solidFill>
              </a:rPr>
            </a:br>
            <a:r>
              <a:rPr lang="en-US" sz="3200" dirty="0">
                <a:solidFill>
                  <a:srgbClr val="002060"/>
                </a:solidFill>
              </a:rPr>
              <a:t>Donovan’s Research in 12 Step Involvement (2007, 2008)</a:t>
            </a:r>
          </a:p>
        </p:txBody>
      </p:sp>
      <p:sp>
        <p:nvSpPr>
          <p:cNvPr id="3" name="Content Placeholder 2"/>
          <p:cNvSpPr>
            <a:spLocks noGrp="1"/>
          </p:cNvSpPr>
          <p:nvPr>
            <p:ph idx="1"/>
          </p:nvPr>
        </p:nvSpPr>
        <p:spPr/>
        <p:txBody>
          <a:bodyPr>
            <a:normAutofit/>
          </a:bodyPr>
          <a:lstStyle/>
          <a:p>
            <a:endParaRPr lang="en-US" dirty="0" smtClean="0"/>
          </a:p>
          <a:p>
            <a:r>
              <a:rPr lang="en-US" dirty="0" smtClean="0"/>
              <a:t>Longitudinal </a:t>
            </a:r>
            <a:r>
              <a:rPr lang="en-US" dirty="0"/>
              <a:t>studies usually find that </a:t>
            </a:r>
            <a:r>
              <a:rPr lang="en-US" dirty="0" smtClean="0"/>
              <a:t>12 </a:t>
            </a:r>
            <a:r>
              <a:rPr lang="en-US" dirty="0"/>
              <a:t>Step involvement after treatment is  </a:t>
            </a:r>
            <a:r>
              <a:rPr lang="en-US" dirty="0" smtClean="0"/>
              <a:t>associated </a:t>
            </a:r>
            <a:r>
              <a:rPr lang="en-US" dirty="0"/>
              <a:t>with higher rates of abstinence regardless of the kind of treatment received.</a:t>
            </a:r>
          </a:p>
          <a:p>
            <a:r>
              <a:rPr lang="en-US" dirty="0" smtClean="0"/>
              <a:t>Consistent </a:t>
            </a:r>
            <a:r>
              <a:rPr lang="en-US" dirty="0"/>
              <a:t>and early attendance with involvement leads to better substance use outcomes</a:t>
            </a:r>
            <a:r>
              <a:rPr lang="en-US" dirty="0" smtClean="0"/>
              <a:t>.</a:t>
            </a:r>
          </a:p>
          <a:p>
            <a:r>
              <a:rPr lang="en-US" dirty="0"/>
              <a:t>Brief participation may be helpful in increasing abstinence, whereas longer and more sustained participation may be needed to reduce relapse occurrence and intensity</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21769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12 Step Program Research </a:t>
            </a:r>
          </a:p>
        </p:txBody>
      </p:sp>
      <p:sp>
        <p:nvSpPr>
          <p:cNvPr id="3" name="Content Placeholder 2"/>
          <p:cNvSpPr>
            <a:spLocks noGrp="1"/>
          </p:cNvSpPr>
          <p:nvPr>
            <p:ph idx="1"/>
          </p:nvPr>
        </p:nvSpPr>
        <p:spPr/>
        <p:txBody>
          <a:bodyPr>
            <a:normAutofit fontScale="47500" lnSpcReduction="20000"/>
          </a:bodyPr>
          <a:lstStyle/>
          <a:p>
            <a:r>
              <a:rPr lang="en-US" sz="5200" dirty="0"/>
              <a:t>The most widely used substance abuse intervention, the 12 </a:t>
            </a:r>
            <a:r>
              <a:rPr lang="en-US" sz="5200" b="1" dirty="0"/>
              <a:t>Step </a:t>
            </a:r>
            <a:r>
              <a:rPr lang="en-US" sz="5200" dirty="0"/>
              <a:t>program, has little comparative research on its effectiveness in either professional or mutual help settings. </a:t>
            </a:r>
          </a:p>
          <a:p>
            <a:endParaRPr lang="en-US" sz="5200" dirty="0"/>
          </a:p>
          <a:p>
            <a:r>
              <a:rPr lang="en-US" sz="5200" dirty="0"/>
              <a:t>However, studies of participation in 12</a:t>
            </a:r>
            <a:r>
              <a:rPr lang="en-US" sz="5200" b="1" dirty="0"/>
              <a:t> Step</a:t>
            </a:r>
            <a:r>
              <a:rPr lang="en-US" sz="5200" dirty="0"/>
              <a:t> groups as part of aftercare support the association of 12 Step </a:t>
            </a:r>
            <a:r>
              <a:rPr lang="en-US" sz="5200" b="1" dirty="0"/>
              <a:t>treatment</a:t>
            </a:r>
            <a:r>
              <a:rPr lang="en-US" sz="5200" dirty="0"/>
              <a:t> or involvement with abstinence.</a:t>
            </a:r>
          </a:p>
          <a:p>
            <a:pPr marL="0" indent="0">
              <a:buNone/>
            </a:pPr>
            <a:endParaRPr lang="en-US" dirty="0"/>
          </a:p>
          <a:p>
            <a:pPr marL="0" indent="0" algn="ctr">
              <a:buNone/>
            </a:pPr>
            <a:endParaRPr lang="en-US" sz="1900" dirty="0"/>
          </a:p>
          <a:p>
            <a:pPr marL="0" indent="0" algn="ctr">
              <a:buNone/>
            </a:pPr>
            <a:endParaRPr lang="en-US" sz="1900" dirty="0"/>
          </a:p>
          <a:p>
            <a:pPr marL="0" indent="0" algn="ctr">
              <a:buNone/>
            </a:pPr>
            <a:endParaRPr lang="en-US" sz="1900" dirty="0"/>
          </a:p>
          <a:p>
            <a:pPr marL="0" indent="0" algn="ctr">
              <a:buNone/>
            </a:pPr>
            <a:endParaRPr lang="en-US" sz="2900" dirty="0"/>
          </a:p>
          <a:p>
            <a:pPr marL="0" indent="0" algn="ctr">
              <a:buNone/>
            </a:pPr>
            <a:r>
              <a:rPr lang="en-US" sz="2900" dirty="0"/>
              <a:t>(Emrick, Tonigan, Montgomery, &amp; Little, 1993)</a:t>
            </a:r>
          </a:p>
          <a:p>
            <a:pPr marL="0" indent="0" algn="ctr">
              <a:buNone/>
            </a:pPr>
            <a:r>
              <a:rPr lang="en-US" sz="2900" dirty="0"/>
              <a:t>(Tonigan, Toscova, &amp; Miller, 1996)</a:t>
            </a:r>
          </a:p>
          <a:p>
            <a:endParaRPr lang="en-US" dirty="0">
              <a:solidFill>
                <a:schemeClr val="accent4">
                  <a:lumMod val="20000"/>
                  <a:lumOff val="80000"/>
                </a:schemeClr>
              </a:solidFill>
              <a:hlinkClick r:id="rId3"/>
            </a:endParaRP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3130527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536"/>
            <a:ext cx="9220200" cy="1143000"/>
          </a:xfrm>
        </p:spPr>
        <p:txBody>
          <a:bodyPr>
            <a:noAutofit/>
          </a:bodyPr>
          <a:lstStyle/>
          <a:p>
            <a:pPr algn="ctr"/>
            <a:r>
              <a:rPr lang="en-US" sz="3600" dirty="0"/>
              <a:t>12 Steps of Alcoholics Anonymous</a:t>
            </a: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t>We admitted we were </a:t>
            </a:r>
            <a:r>
              <a:rPr lang="en-US" b="1" dirty="0"/>
              <a:t>powerless</a:t>
            </a:r>
            <a:r>
              <a:rPr lang="en-US" dirty="0"/>
              <a:t> over alcohol - that our lives had become unmanageable.</a:t>
            </a:r>
          </a:p>
          <a:p>
            <a:pPr marL="514350" indent="-514350">
              <a:buFont typeface="+mj-lt"/>
              <a:buAutoNum type="arabicPeriod"/>
            </a:pPr>
            <a:r>
              <a:rPr lang="en-US" dirty="0"/>
              <a:t>Came to believe that a Power greater than ourselves could restore us to sanity.</a:t>
            </a:r>
          </a:p>
          <a:p>
            <a:pPr marL="514350" indent="-514350">
              <a:buFont typeface="+mj-lt"/>
              <a:buAutoNum type="arabicPeriod"/>
            </a:pPr>
            <a:r>
              <a:rPr lang="en-US" dirty="0"/>
              <a:t>Made a decision </a:t>
            </a:r>
            <a:r>
              <a:rPr lang="en-US" b="1" dirty="0"/>
              <a:t>to turn our will and our lives over to </a:t>
            </a:r>
            <a:r>
              <a:rPr lang="en-US" dirty="0"/>
              <a:t>the care of God as we understood Him.</a:t>
            </a:r>
          </a:p>
          <a:p>
            <a:pPr marL="514350" indent="-514350">
              <a:buFont typeface="+mj-lt"/>
              <a:buAutoNum type="arabicPeriod"/>
            </a:pPr>
            <a:r>
              <a:rPr lang="en-US" dirty="0"/>
              <a:t>Made a searching and fearless moral inventory of ourselves.</a:t>
            </a:r>
          </a:p>
          <a:p>
            <a:pPr marL="514350" indent="-514350">
              <a:buFont typeface="+mj-lt"/>
              <a:buAutoNum type="arabicPeriod"/>
            </a:pPr>
            <a:r>
              <a:rPr lang="en-US" dirty="0"/>
              <a:t>Admitted to God, to ourselves and to another human being the exact nature of our wrongs.</a:t>
            </a:r>
          </a:p>
          <a:p>
            <a:pPr marL="514350" indent="-514350">
              <a:buFont typeface="+mj-lt"/>
              <a:buAutoNum type="arabicPeriod"/>
            </a:pPr>
            <a:r>
              <a:rPr lang="en-US" dirty="0"/>
              <a:t>Were entirely ready to have God remove all these defects of character.</a:t>
            </a:r>
          </a:p>
          <a:p>
            <a:pPr marL="514350" indent="-514350">
              <a:buFont typeface="+mj-lt"/>
              <a:buAutoNum type="arabicPeriod"/>
            </a:pPr>
            <a:r>
              <a:rPr lang="en-US" dirty="0"/>
              <a:t>Humbly </a:t>
            </a:r>
            <a:r>
              <a:rPr lang="en-US" b="1" dirty="0"/>
              <a:t>asked Him </a:t>
            </a:r>
            <a:r>
              <a:rPr lang="en-US" dirty="0"/>
              <a:t>to remove our shortcomings.</a:t>
            </a:r>
          </a:p>
          <a:p>
            <a:pPr marL="514350" indent="-514350">
              <a:buFont typeface="+mj-lt"/>
              <a:buAutoNum type="arabicPeriod"/>
            </a:pPr>
            <a:r>
              <a:rPr lang="en-US" dirty="0"/>
              <a:t>Made a list of all persons we had harmed, and became willing to make amends to them all.</a:t>
            </a:r>
          </a:p>
          <a:p>
            <a:pPr marL="514350" indent="-514350">
              <a:buFont typeface="+mj-lt"/>
              <a:buAutoNum type="arabicPeriod"/>
            </a:pPr>
            <a:r>
              <a:rPr lang="en-US" dirty="0"/>
              <a:t>Made direct amends to such people wherever possible, except when to do so would injure them or others.</a:t>
            </a:r>
          </a:p>
          <a:p>
            <a:pPr marL="514350" indent="-514350">
              <a:buFont typeface="+mj-lt"/>
              <a:buAutoNum type="arabicPeriod"/>
            </a:pPr>
            <a:r>
              <a:rPr lang="en-US" dirty="0"/>
              <a:t>Continued to take personal inventory and when we were wrong promptly admitted it.</a:t>
            </a:r>
          </a:p>
          <a:p>
            <a:pPr marL="514350" indent="-514350">
              <a:buFont typeface="+mj-lt"/>
              <a:buAutoNum type="arabicPeriod"/>
            </a:pPr>
            <a:r>
              <a:rPr lang="en-US" dirty="0"/>
              <a:t>Sought through prayer and meditation to improve our conscious contact with God as we understood Him, praying only for knowledge of His will for us and the power to carry that out.</a:t>
            </a:r>
          </a:p>
          <a:p>
            <a:pPr marL="514350" indent="-514350">
              <a:buFont typeface="+mj-lt"/>
              <a:buAutoNum type="arabicPeriod"/>
            </a:pPr>
            <a:r>
              <a:rPr lang="en-US" dirty="0"/>
              <a:t>Having had a spiritual awakening as the result of these steps, we tried to carry this message to alcoholics and to practice these principles in all our affairs.</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58625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610600" cy="1270464"/>
          </a:xfrm>
        </p:spPr>
        <p:txBody>
          <a:bodyPr>
            <a:noAutofit/>
          </a:bodyPr>
          <a:lstStyle/>
          <a:p>
            <a:pPr marL="0" lvl="0" algn="l">
              <a:spcBef>
                <a:spcPts val="0"/>
              </a:spcBef>
              <a:buClr>
                <a:srgbClr val="72A376"/>
              </a:buClr>
              <a:buSzPct val="70000"/>
            </a:pPr>
            <a:r>
              <a:rPr lang="en-US" sz="2800" dirty="0">
                <a:solidFill>
                  <a:schemeClr val="tx2">
                    <a:lumMod val="75000"/>
                  </a:schemeClr>
                </a:solidFill>
                <a:effectLst/>
                <a:ea typeface="+mn-ea"/>
                <a:cs typeface="+mn-cs"/>
              </a:rPr>
              <a:t>Step 1. We admitted we were powerless over alcohol - that our lives had become unmanageable.</a:t>
            </a:r>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Step </a:t>
            </a:r>
            <a:r>
              <a:rPr lang="en-US" dirty="0"/>
              <a:t>1 represents a statement of personal </a:t>
            </a:r>
            <a:r>
              <a:rPr lang="en-US" dirty="0"/>
              <a:t>limitation (</a:t>
            </a:r>
            <a:r>
              <a:rPr lang="en-US" dirty="0" err="1"/>
              <a:t>Prinz</a:t>
            </a:r>
            <a:r>
              <a:rPr lang="en-US" dirty="0"/>
              <a:t>, 1993)</a:t>
            </a:r>
          </a:p>
          <a:p>
            <a:pPr marL="0" indent="0">
              <a:buNone/>
            </a:pPr>
            <a:endParaRPr lang="en-US" dirty="0"/>
          </a:p>
          <a:p>
            <a:r>
              <a:rPr lang="en-US" dirty="0"/>
              <a:t>Accepting powerlessness over alcohol is much like having to accept any other personal limitation or </a:t>
            </a:r>
            <a:r>
              <a:rPr lang="en-US" dirty="0"/>
              <a:t>handicap  (</a:t>
            </a:r>
            <a:r>
              <a:rPr lang="en-US" dirty="0" err="1"/>
              <a:t>Prinz</a:t>
            </a:r>
            <a:r>
              <a:rPr lang="en-US" dirty="0"/>
              <a:t>, 1993</a:t>
            </a:r>
            <a:r>
              <a:rPr lang="en-US" dirty="0" smtClean="0"/>
              <a:t>)</a:t>
            </a:r>
          </a:p>
          <a:p>
            <a:endParaRPr lang="en-US" dirty="0"/>
          </a:p>
          <a:p>
            <a:r>
              <a:rPr lang="en-US" dirty="0" smtClean="0"/>
              <a:t>With that, might also come limited choice and limited responsibility on a part of an individual </a:t>
            </a:r>
            <a:endParaRPr lang="en-US" dirty="0"/>
          </a:p>
          <a:p>
            <a:endParaRPr lang="en-US" dirty="0"/>
          </a:p>
          <a:p>
            <a:r>
              <a:rPr lang="en-US" dirty="0"/>
              <a:t>People do not react to limitation calmly; instead, they resist or deny </a:t>
            </a:r>
            <a:r>
              <a:rPr lang="en-US" dirty="0"/>
              <a:t>it  (</a:t>
            </a:r>
            <a:r>
              <a:rPr lang="en-US" dirty="0" err="1"/>
              <a:t>Prinz</a:t>
            </a:r>
            <a:r>
              <a:rPr lang="en-US" dirty="0"/>
              <a:t>, 1993</a:t>
            </a:r>
            <a:r>
              <a:rPr lang="en-US" dirty="0" smtClean="0"/>
              <a:t>). With uniqueness of human nature, we can’t assume that one size fits all</a:t>
            </a:r>
            <a:r>
              <a:rPr lang="en-US" dirty="0"/>
              <a:t>				</a:t>
            </a:r>
          </a:p>
          <a:p>
            <a:pPr marL="0" indent="0">
              <a:buNone/>
            </a:pPr>
            <a:r>
              <a:rPr lang="en-US" dirty="0"/>
              <a:t>			 </a:t>
            </a:r>
            <a:endParaRPr lang="en-US" sz="1700"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448098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Who Has the Power to Admit Own Powerlessness?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r>
              <a:rPr lang="en-US" dirty="0" smtClean="0"/>
              <a:t>Albert </a:t>
            </a:r>
            <a:r>
              <a:rPr lang="en-US" dirty="0"/>
              <a:t>Ellis stated, “The Adlerian concept of self-determination conflicts strongly with the AA concept of powerlessness.”</a:t>
            </a:r>
          </a:p>
          <a:p>
            <a:endParaRPr lang="en-US" dirty="0"/>
          </a:p>
          <a:p>
            <a:r>
              <a:rPr lang="en-US" dirty="0"/>
              <a:t>Kurt Adler stated,  “AA is entirely wrong to call these people powerless</a:t>
            </a:r>
            <a:r>
              <a:rPr lang="en-US" dirty="0" smtClean="0"/>
              <a:t>.”</a:t>
            </a:r>
          </a:p>
          <a:p>
            <a:endParaRPr lang="en-US" dirty="0"/>
          </a:p>
          <a:p>
            <a:endParaRPr lang="en-US" dirty="0"/>
          </a:p>
          <a:p>
            <a:pPr marL="0" indent="0">
              <a:buNone/>
            </a:pPr>
            <a:endParaRPr lang="en-US" dirty="0"/>
          </a:p>
          <a:p>
            <a:pPr marL="0" indent="0" algn="ctr">
              <a:buNone/>
            </a:pPr>
            <a:r>
              <a:rPr lang="en-US" sz="1900" dirty="0"/>
              <a:t>(Prinz, 1993, p.97)</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92935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Paradox of Powerlessness</a:t>
            </a:r>
            <a:endParaRPr lang="en-US" dirty="0"/>
          </a:p>
        </p:txBody>
      </p:sp>
      <p:sp>
        <p:nvSpPr>
          <p:cNvPr id="3" name="Content Placeholder 2"/>
          <p:cNvSpPr>
            <a:spLocks noGrp="1"/>
          </p:cNvSpPr>
          <p:nvPr>
            <p:ph idx="1"/>
          </p:nvPr>
        </p:nvSpPr>
        <p:spPr/>
        <p:txBody>
          <a:bodyPr>
            <a:normAutofit/>
          </a:bodyPr>
          <a:lstStyle/>
          <a:p>
            <a:r>
              <a:rPr lang="en-US" dirty="0"/>
              <a:t>Stressing the paradoxical act of admitting powerlessness at the same time one makes a decision to make such an admission of his problems will seek help.</a:t>
            </a:r>
          </a:p>
          <a:p>
            <a:endParaRPr lang="en-US" dirty="0"/>
          </a:p>
          <a:p>
            <a:r>
              <a:rPr lang="en-US" dirty="0"/>
              <a:t>The individual who accepts that he is powerless over the consequences of his drinking does not experience any feeling of helplessness or powerlessness.</a:t>
            </a:r>
          </a:p>
          <a:p>
            <a:pPr marL="630936" lvl="2" indent="0">
              <a:buNone/>
            </a:pPr>
            <a:r>
              <a:rPr lang="en-US" sz="1400" dirty="0"/>
              <a:t>			</a:t>
            </a:r>
          </a:p>
          <a:p>
            <a:pPr marL="630936" lvl="2" indent="0">
              <a:buNone/>
            </a:pPr>
            <a:r>
              <a:rPr lang="en-US" sz="1400" dirty="0"/>
              <a:t>			</a:t>
            </a:r>
            <a:r>
              <a:rPr lang="en-US" sz="1500" dirty="0"/>
              <a:t>(Prinz, 1993, p.97)</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793490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on Powerlessness</a:t>
            </a:r>
            <a:endParaRPr lang="en-US" dirty="0"/>
          </a:p>
        </p:txBody>
      </p:sp>
      <p:sp>
        <p:nvSpPr>
          <p:cNvPr id="3" name="Content Placeholder 2"/>
          <p:cNvSpPr>
            <a:spLocks noGrp="1"/>
          </p:cNvSpPr>
          <p:nvPr>
            <p:ph idx="1"/>
          </p:nvPr>
        </p:nvSpPr>
        <p:spPr/>
        <p:txBody>
          <a:bodyPr>
            <a:normAutofit/>
          </a:bodyPr>
          <a:lstStyle/>
          <a:p>
            <a:r>
              <a:rPr lang="en-US" dirty="0"/>
              <a:t>Helen Coley stated, “On the contrary, this is a paradox, the recovering person begins to feel empowerment.” </a:t>
            </a:r>
          </a:p>
          <a:p>
            <a:endParaRPr lang="en-US" dirty="0"/>
          </a:p>
          <a:p>
            <a:r>
              <a:rPr lang="en-US" dirty="0"/>
              <a:t>James Croake stated, “A symptom lasts as long as one fights it.”</a:t>
            </a:r>
          </a:p>
          <a:p>
            <a:endParaRPr lang="en-US" dirty="0"/>
          </a:p>
          <a:p>
            <a:r>
              <a:rPr lang="en-US" dirty="0"/>
              <a:t>Bernard Shulman saw the AA concept of powerlessness as a useful “trick of words.”</a:t>
            </a:r>
          </a:p>
          <a:p>
            <a:pPr marL="0" indent="0">
              <a:buNone/>
            </a:pPr>
            <a:endParaRPr lang="en-US" dirty="0"/>
          </a:p>
          <a:p>
            <a:pPr marL="0" indent="0">
              <a:buNone/>
            </a:pPr>
            <a:r>
              <a:rPr lang="en-US" sz="2200" dirty="0"/>
              <a:t>			(Prinz, 1993, p.97)</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703585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72193"/>
            <a:ext cx="10744200" cy="975607"/>
          </a:xfrm>
        </p:spPr>
        <p:txBody>
          <a:bodyPr>
            <a:noAutofit/>
          </a:bodyPr>
          <a:lstStyle/>
          <a:p>
            <a:pPr algn="ctr"/>
            <a:r>
              <a:rPr lang="en-US" sz="4400" dirty="0"/>
              <a:t>Cognitive Behavioral </a:t>
            </a:r>
            <a:br>
              <a:rPr lang="en-US" sz="4400" dirty="0"/>
            </a:br>
            <a:r>
              <a:rPr lang="en-US" sz="4400" dirty="0"/>
              <a:t>Therapy (CBT)</a:t>
            </a:r>
          </a:p>
        </p:txBody>
      </p:sp>
      <p:sp>
        <p:nvSpPr>
          <p:cNvPr id="3" name="Content Placeholder 2"/>
          <p:cNvSpPr>
            <a:spLocks noGrp="1"/>
          </p:cNvSpPr>
          <p:nvPr>
            <p:ph idx="1"/>
          </p:nvPr>
        </p:nvSpPr>
        <p:spPr>
          <a:xfrm>
            <a:off x="457200" y="1646237"/>
            <a:ext cx="8001000" cy="4526280"/>
          </a:xfrm>
        </p:spPr>
        <p:txBody>
          <a:bodyPr>
            <a:normAutofit fontScale="92500"/>
          </a:bodyPr>
          <a:lstStyle/>
          <a:p>
            <a:endParaRPr lang="en-US" sz="3600" dirty="0" smtClean="0"/>
          </a:p>
          <a:p>
            <a:pPr marL="0" indent="0">
              <a:buNone/>
            </a:pPr>
            <a:r>
              <a:rPr lang="en-US" sz="3600" dirty="0" smtClean="0"/>
              <a:t>Cognitive–behavioral therapy </a:t>
            </a:r>
            <a:r>
              <a:rPr lang="en-US" sz="3600" dirty="0"/>
              <a:t>(</a:t>
            </a:r>
            <a:r>
              <a:rPr lang="en-US" sz="3600" b="1" dirty="0"/>
              <a:t>CBT</a:t>
            </a:r>
            <a:r>
              <a:rPr lang="en-US" sz="3600" dirty="0"/>
              <a:t>) for </a:t>
            </a:r>
            <a:r>
              <a:rPr lang="en-US" sz="3600" b="1" dirty="0"/>
              <a:t>substance</a:t>
            </a:r>
            <a:r>
              <a:rPr lang="en-US" sz="3600" dirty="0"/>
              <a:t> </a:t>
            </a:r>
            <a:r>
              <a:rPr lang="en-US" sz="3600" b="1" dirty="0"/>
              <a:t>use</a:t>
            </a:r>
            <a:r>
              <a:rPr lang="en-US" sz="3600" dirty="0"/>
              <a:t> has demonstrated efficacy in repeated clinical trials. </a:t>
            </a:r>
          </a:p>
          <a:p>
            <a:pPr marL="0" indent="0">
              <a:buNone/>
            </a:pPr>
            <a:endParaRPr lang="en-US" dirty="0"/>
          </a:p>
          <a:p>
            <a:pPr marL="0" indent="0">
              <a:buNone/>
            </a:pPr>
            <a:r>
              <a:rPr lang="en-US" sz="1800" dirty="0"/>
              <a:t>		</a:t>
            </a:r>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		(Irvin, Bowers, Dunn, &amp; Wang, 1999)</a:t>
            </a:r>
          </a:p>
          <a:p>
            <a:endParaRPr lang="en-US" dirty="0"/>
          </a:p>
          <a:p>
            <a:endParaRPr lang="en-US" sz="1600"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312576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Cognitive Behavioral Therapy</a:t>
            </a:r>
            <a:endParaRPr lang="en-US" dirty="0"/>
          </a:p>
        </p:txBody>
      </p:sp>
      <p:sp>
        <p:nvSpPr>
          <p:cNvPr id="3" name="Content Placeholder 2"/>
          <p:cNvSpPr>
            <a:spLocks noGrp="1"/>
          </p:cNvSpPr>
          <p:nvPr>
            <p:ph idx="1"/>
          </p:nvPr>
        </p:nvSpPr>
        <p:spPr/>
        <p:txBody>
          <a:bodyPr>
            <a:normAutofit/>
          </a:bodyPr>
          <a:lstStyle/>
          <a:p>
            <a:endParaRPr lang="en-US" b="1" dirty="0" smtClean="0"/>
          </a:p>
          <a:p>
            <a:r>
              <a:rPr lang="en-US" b="1" dirty="0" smtClean="0"/>
              <a:t>CBT</a:t>
            </a:r>
            <a:r>
              <a:rPr lang="en-US" dirty="0"/>
              <a:t> was more effective when delivered as one component of an intensive program than as a stand-alone treatment.</a:t>
            </a:r>
          </a:p>
          <a:p>
            <a:endParaRPr lang="en-US" dirty="0"/>
          </a:p>
          <a:p>
            <a:r>
              <a:rPr lang="en-US" dirty="0"/>
              <a:t>A review of </a:t>
            </a:r>
            <a:r>
              <a:rPr lang="en-US" b="1" dirty="0"/>
              <a:t>CBT</a:t>
            </a:r>
            <a:r>
              <a:rPr lang="en-US" dirty="0"/>
              <a:t> for alcohol dependence found that treatment setting moderated the effect of </a:t>
            </a:r>
            <a:r>
              <a:rPr lang="en-US" b="1" dirty="0"/>
              <a:t>CBT.</a:t>
            </a:r>
          </a:p>
          <a:p>
            <a:endParaRPr lang="en-US" b="1" dirty="0"/>
          </a:p>
          <a:p>
            <a:pPr marL="0" indent="0">
              <a:buNone/>
            </a:pPr>
            <a:r>
              <a:rPr lang="en-US" dirty="0"/>
              <a:t>			 </a:t>
            </a:r>
            <a:r>
              <a:rPr lang="en-US" sz="1400" dirty="0"/>
              <a:t>(Longabaugh &amp; Mogenstern, 2000). </a:t>
            </a:r>
          </a:p>
          <a:p>
            <a:pPr marL="0" indent="0">
              <a:buNone/>
            </a:pPr>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4052876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Cognitive Behavioral Therapy</a:t>
            </a:r>
          </a:p>
        </p:txBody>
      </p:sp>
      <p:sp>
        <p:nvSpPr>
          <p:cNvPr id="3" name="Content Placeholder 2"/>
          <p:cNvSpPr>
            <a:spLocks noGrp="1"/>
          </p:cNvSpPr>
          <p:nvPr>
            <p:ph idx="1"/>
          </p:nvPr>
        </p:nvSpPr>
        <p:spPr/>
        <p:txBody>
          <a:bodyPr>
            <a:normAutofit/>
          </a:bodyPr>
          <a:lstStyle/>
          <a:p>
            <a:endParaRPr lang="en-US" dirty="0" smtClean="0"/>
          </a:p>
          <a:p>
            <a:r>
              <a:rPr lang="en-US" dirty="0" smtClean="0"/>
              <a:t>The </a:t>
            </a:r>
            <a:r>
              <a:rPr lang="en-US" dirty="0"/>
              <a:t>Cognitive Behavioral approach to substance abuse </a:t>
            </a:r>
            <a:r>
              <a:rPr lang="en-US" b="1" dirty="0"/>
              <a:t>treatment</a:t>
            </a:r>
            <a:r>
              <a:rPr lang="en-US" dirty="0"/>
              <a:t> developed from social learning theory and clinical research. </a:t>
            </a:r>
          </a:p>
          <a:p>
            <a:endParaRPr lang="en-US" dirty="0"/>
          </a:p>
          <a:p>
            <a:r>
              <a:rPr lang="en-US" dirty="0"/>
              <a:t>An underlying assumption of the Cognitive Behavioral Model is that substance abuse and maladaptive behaviors are learned.</a:t>
            </a:r>
          </a:p>
          <a:p>
            <a:pPr marL="0" indent="0">
              <a:buNone/>
            </a:pPr>
            <a:endParaRPr lang="en-US" dirty="0"/>
          </a:p>
          <a:p>
            <a:pPr marL="0" indent="0">
              <a:buNone/>
            </a:pPr>
            <a:r>
              <a:rPr lang="en-US" sz="1600" dirty="0"/>
              <a:t>             	(McCrady 1994; Peterson, Swindle, Paradise, &amp; Moos, 1994)</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301262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4400" dirty="0"/>
              <a:t>Basics of Treatment  </a:t>
            </a:r>
          </a:p>
        </p:txBody>
      </p:sp>
      <p:sp>
        <p:nvSpPr>
          <p:cNvPr id="5" name="Content Placeholder 4"/>
          <p:cNvSpPr>
            <a:spLocks noGrp="1"/>
          </p:cNvSpPr>
          <p:nvPr>
            <p:ph idx="1"/>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Adler Graduate School, MN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Rectangle 5"/>
          <p:cNvSpPr/>
          <p:nvPr/>
        </p:nvSpPr>
        <p:spPr>
          <a:xfrm>
            <a:off x="304800" y="1443841"/>
            <a:ext cx="8610600" cy="4524315"/>
          </a:xfrm>
          <a:prstGeom prst="rect">
            <a:avLst/>
          </a:prstGeom>
        </p:spPr>
        <p:txBody>
          <a:bodyPr wrap="square">
            <a:spAutoFit/>
          </a:bodyPr>
          <a:lstStyle/>
          <a:p>
            <a:pPr marL="457200" indent="-457200">
              <a:buFont typeface="Arial" panose="020B0604020202020204" pitchFamily="34" charset="0"/>
              <a:buChar char="•"/>
            </a:pPr>
            <a:r>
              <a:rPr lang="en-US" sz="3200" dirty="0">
                <a:latin typeface="+mj-lt"/>
              </a:rPr>
              <a:t>Drug and alcohol treatment is intended to help individuals </a:t>
            </a:r>
            <a:r>
              <a:rPr lang="en-US" sz="3200" dirty="0" smtClean="0">
                <a:latin typeface="+mj-lt"/>
              </a:rPr>
              <a:t>who use chemicals  </a:t>
            </a:r>
            <a:r>
              <a:rPr lang="en-US" sz="3200" dirty="0">
                <a:latin typeface="+mj-lt"/>
              </a:rPr>
              <a:t>stop compulsive drug seeking and use. </a:t>
            </a:r>
          </a:p>
          <a:p>
            <a:pPr marL="342900" indent="-342900">
              <a:buFont typeface="Arial" panose="020B0604020202020204" pitchFamily="34" charset="0"/>
              <a:buChar char="•"/>
            </a:pPr>
            <a:endParaRPr lang="en-US" sz="3200" dirty="0">
              <a:latin typeface="+mj-lt"/>
            </a:endParaRPr>
          </a:p>
          <a:p>
            <a:pPr marL="342900" indent="-342900">
              <a:buFont typeface="Arial" panose="020B0604020202020204" pitchFamily="34" charset="0"/>
              <a:buChar char="•"/>
            </a:pPr>
            <a:r>
              <a:rPr lang="en-US" sz="3200" dirty="0">
                <a:latin typeface="+mj-lt"/>
              </a:rPr>
              <a:t>Treatment can occur in a variety of settings, take many different forms, and last for different lengths of time.</a:t>
            </a:r>
          </a:p>
          <a:p>
            <a:endParaRPr lang="en-US" sz="3200" dirty="0">
              <a:latin typeface="+mj-lt"/>
            </a:endParaRPr>
          </a:p>
          <a:p>
            <a:r>
              <a:rPr lang="en-US" sz="3200" dirty="0">
                <a:latin typeface="+mj-lt"/>
              </a:rPr>
              <a:t>                </a:t>
            </a:r>
            <a:r>
              <a:rPr lang="en-US" dirty="0">
                <a:latin typeface="+mj-lt"/>
              </a:rPr>
              <a:t>(</a:t>
            </a:r>
            <a:r>
              <a:rPr lang="en-US" dirty="0"/>
              <a:t>The National Institute on Drug Abuse, 2012)</a:t>
            </a:r>
            <a:endParaRPr lang="en-US" dirty="0">
              <a:latin typeface="+mj-lt"/>
            </a:endParaRPr>
          </a:p>
        </p:txBody>
      </p:sp>
    </p:spTree>
    <p:extLst>
      <p:ext uri="{BB962C8B-B14F-4D97-AF65-F5344CB8AC3E}">
        <p14:creationId xmlns:p14="http://schemas.microsoft.com/office/powerpoint/2010/main" val="413438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Cognitive Behavioral Therapy </a:t>
            </a:r>
          </a:p>
        </p:txBody>
      </p:sp>
      <p:sp>
        <p:nvSpPr>
          <p:cNvPr id="3" name="Content Placeholder 2"/>
          <p:cNvSpPr>
            <a:spLocks noGrp="1"/>
          </p:cNvSpPr>
          <p:nvPr>
            <p:ph idx="1"/>
          </p:nvPr>
        </p:nvSpPr>
        <p:spPr/>
        <p:txBody>
          <a:bodyPr>
            <a:normAutofit fontScale="92500"/>
          </a:bodyPr>
          <a:lstStyle/>
          <a:p>
            <a:endParaRPr lang="en-US" dirty="0" smtClean="0"/>
          </a:p>
          <a:p>
            <a:r>
              <a:rPr lang="en-US" dirty="0" smtClean="0"/>
              <a:t>Substance </a:t>
            </a:r>
            <a:r>
              <a:rPr lang="en-US" dirty="0"/>
              <a:t>abuse is hypothesized to be initiated and maintained by distorted beliefs about the power of the abused substance and the reinforced </a:t>
            </a:r>
            <a:r>
              <a:rPr lang="en-US" b="1" dirty="0"/>
              <a:t>use</a:t>
            </a:r>
            <a:r>
              <a:rPr lang="en-US" dirty="0"/>
              <a:t> of the substance to cope with stressful situations.</a:t>
            </a:r>
          </a:p>
          <a:p>
            <a:endParaRPr lang="en-US" dirty="0"/>
          </a:p>
          <a:p>
            <a:r>
              <a:rPr lang="en-US" dirty="0"/>
              <a:t>Cognitive Behavioral interventions usually target two areas: (a) changing distorted thinking about the abused substances, and (b) increasing adaptive coping responses.</a:t>
            </a:r>
          </a:p>
          <a:p>
            <a:endParaRPr lang="en-US" dirty="0"/>
          </a:p>
          <a:p>
            <a:pPr marL="0" indent="0">
              <a:buNone/>
            </a:pPr>
            <a:r>
              <a:rPr lang="en-US" sz="1300" dirty="0"/>
              <a:t>		(McCrady 1994; Peterson, Swindle, Paradise, &amp; Moos, 1994)</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049496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Cognitive Behavioral Therapy</a:t>
            </a:r>
            <a:endParaRPr lang="en-US" dirty="0"/>
          </a:p>
        </p:txBody>
      </p:sp>
      <p:sp>
        <p:nvSpPr>
          <p:cNvPr id="3" name="Content Placeholder 2"/>
          <p:cNvSpPr>
            <a:spLocks noGrp="1"/>
          </p:cNvSpPr>
          <p:nvPr>
            <p:ph idx="1"/>
          </p:nvPr>
        </p:nvSpPr>
        <p:spPr/>
        <p:txBody>
          <a:bodyPr/>
          <a:lstStyle/>
          <a:p>
            <a:endParaRPr lang="en-US" dirty="0" smtClean="0"/>
          </a:p>
          <a:p>
            <a:r>
              <a:rPr lang="en-US" dirty="0" smtClean="0"/>
              <a:t>Cognitive </a:t>
            </a:r>
            <a:r>
              <a:rPr lang="en-US" dirty="0"/>
              <a:t>Behavior </a:t>
            </a:r>
            <a:r>
              <a:rPr lang="en-US" dirty="0" smtClean="0"/>
              <a:t>Therapists working with those who use chemicals use many </a:t>
            </a:r>
            <a:r>
              <a:rPr lang="en-US" dirty="0"/>
              <a:t>different </a:t>
            </a:r>
            <a:r>
              <a:rPr lang="en-US" dirty="0" smtClean="0"/>
              <a:t>approaches to </a:t>
            </a:r>
            <a:r>
              <a:rPr lang="en-US" dirty="0"/>
              <a:t>evaluate thinking patterns.</a:t>
            </a:r>
          </a:p>
          <a:p>
            <a:pPr marL="0" indent="0">
              <a:buNone/>
            </a:pPr>
            <a:endParaRPr lang="en-US" dirty="0"/>
          </a:p>
          <a:p>
            <a:r>
              <a:rPr lang="en-US" dirty="0"/>
              <a:t>The most comprehensive self-evaluation of CBT has been implemented by the Department of Corrections (DOC).</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771161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t>Components to a Thinking Report</a:t>
            </a:r>
          </a:p>
        </p:txBody>
      </p:sp>
      <p:sp>
        <p:nvSpPr>
          <p:cNvPr id="3" name="Content Placeholder 2"/>
          <p:cNvSpPr>
            <a:spLocks noGrp="1"/>
          </p:cNvSpPr>
          <p:nvPr>
            <p:ph idx="1"/>
          </p:nvPr>
        </p:nvSpPr>
        <p:spPr/>
        <p:txBody>
          <a:bodyPr>
            <a:normAutofit/>
          </a:bodyPr>
          <a:lstStyle/>
          <a:p>
            <a:pPr marL="0" indent="0">
              <a:buNone/>
            </a:pPr>
            <a:r>
              <a:rPr lang="en-US" dirty="0"/>
              <a:t>1.Event</a:t>
            </a:r>
          </a:p>
          <a:p>
            <a:pPr marL="0" indent="0">
              <a:buNone/>
            </a:pPr>
            <a:r>
              <a:rPr lang="en-US" dirty="0"/>
              <a:t>2. Thoughts</a:t>
            </a:r>
          </a:p>
          <a:p>
            <a:pPr marL="0" indent="0">
              <a:buNone/>
            </a:pPr>
            <a:r>
              <a:rPr lang="en-US" dirty="0"/>
              <a:t>3. Feelings</a:t>
            </a:r>
          </a:p>
          <a:p>
            <a:pPr marL="0" indent="0">
              <a:buNone/>
            </a:pPr>
            <a:r>
              <a:rPr lang="en-US" dirty="0"/>
              <a:t>4. Behavior</a:t>
            </a:r>
          </a:p>
          <a:p>
            <a:pPr marL="0" indent="0">
              <a:buNone/>
            </a:pPr>
            <a:r>
              <a:rPr lang="en-US" dirty="0"/>
              <a:t>5. Core belief</a:t>
            </a:r>
          </a:p>
          <a:p>
            <a:pPr marL="0" indent="0">
              <a:buNone/>
            </a:pPr>
            <a:r>
              <a:rPr lang="en-US" dirty="0"/>
              <a:t>6. Alternative Thought</a:t>
            </a:r>
          </a:p>
          <a:p>
            <a:pPr marL="0" indent="0">
              <a:buNone/>
            </a:pPr>
            <a:r>
              <a:rPr lang="en-US" dirty="0"/>
              <a:t>7. Alternative Behavior</a:t>
            </a:r>
          </a:p>
          <a:p>
            <a:pPr lvl="3"/>
            <a:r>
              <a:rPr lang="en-US" dirty="0"/>
              <a:t>Thinking Distortion</a:t>
            </a:r>
          </a:p>
          <a:p>
            <a:pPr lvl="3"/>
            <a:r>
              <a:rPr lang="en-US" dirty="0"/>
              <a:t>Thinking Pattern</a:t>
            </a:r>
          </a:p>
          <a:p>
            <a:pPr lvl="3"/>
            <a:r>
              <a:rPr lang="en-US" dirty="0"/>
              <a:t>Tactics</a:t>
            </a:r>
          </a:p>
          <a:p>
            <a:pPr marL="822960" lvl="3" indent="0">
              <a:buNone/>
            </a:pPr>
            <a:r>
              <a:rPr lang="en-US" sz="1200" dirty="0"/>
              <a:t>				(Hazelden, 2002, p.49)</a:t>
            </a:r>
          </a:p>
          <a:p>
            <a:pPr algn="ctr"/>
            <a:endParaRPr lang="en-US" dirty="0"/>
          </a:p>
          <a:p>
            <a:pPr algn="ctr"/>
            <a:endParaRPr lang="en-US" dirty="0"/>
          </a:p>
          <a:p>
            <a:pPr algn="ct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60339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3536"/>
            <a:ext cx="8077200" cy="1143000"/>
          </a:xfrm>
        </p:spPr>
        <p:txBody>
          <a:bodyPr>
            <a:noAutofit/>
          </a:bodyPr>
          <a:lstStyle/>
          <a:p>
            <a:pPr algn="ctr"/>
            <a:r>
              <a:rPr lang="en-US" sz="3600" dirty="0"/>
              <a:t>Therapeutic Relationship </a:t>
            </a:r>
            <a:r>
              <a:rPr lang="en-US" sz="3600" dirty="0" smtClean="0"/>
              <a:t>between a Therapist </a:t>
            </a:r>
            <a:r>
              <a:rPr lang="en-US" sz="3600" dirty="0"/>
              <a:t>and a Client </a:t>
            </a:r>
            <a:r>
              <a:rPr lang="en-US" sz="3600" dirty="0" smtClean="0"/>
              <a:t>(CBT)</a:t>
            </a:r>
            <a:endParaRPr lang="en-US" sz="3600" dirty="0"/>
          </a:p>
        </p:txBody>
      </p:sp>
      <p:sp>
        <p:nvSpPr>
          <p:cNvPr id="3" name="Content Placeholder 2"/>
          <p:cNvSpPr>
            <a:spLocks noGrp="1"/>
          </p:cNvSpPr>
          <p:nvPr>
            <p:ph idx="1"/>
          </p:nvPr>
        </p:nvSpPr>
        <p:spPr/>
        <p:txBody>
          <a:bodyPr>
            <a:normAutofit fontScale="92500"/>
          </a:bodyPr>
          <a:lstStyle/>
          <a:p>
            <a:r>
              <a:rPr lang="en-US" dirty="0"/>
              <a:t>The task of the therapist is that of a diagnostician-educator who assesses maladaptive cognitive processes.</a:t>
            </a:r>
          </a:p>
          <a:p>
            <a:pPr marL="0" indent="0">
              <a:buNone/>
            </a:pPr>
            <a:endParaRPr lang="en-US" dirty="0"/>
          </a:p>
          <a:p>
            <a:r>
              <a:rPr lang="en-US" dirty="0"/>
              <a:t> The therapist arranges learning experiences that will alter cognitions and the behaviors which affect patterns.</a:t>
            </a:r>
          </a:p>
          <a:p>
            <a:endParaRPr lang="en-US" dirty="0"/>
          </a:p>
          <a:p>
            <a:r>
              <a:rPr lang="en-US" dirty="0"/>
              <a:t>The therapist helps the client understand that if the client alters cognitions and behaviors his/her thinking patterns will change.</a:t>
            </a:r>
          </a:p>
          <a:p>
            <a:endParaRPr lang="en-US" dirty="0"/>
          </a:p>
          <a:p>
            <a:pPr marL="0" indent="0">
              <a:buNone/>
            </a:pPr>
            <a:r>
              <a:rPr lang="en-US" sz="1600" dirty="0"/>
              <a:t>		(Dowd &amp; Kelly, 1980, cited Mahoney and Arnkoff,1978, p. 30)</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2630370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CBT and an Idea of Change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Clients </a:t>
            </a:r>
            <a:r>
              <a:rPr lang="en-US" dirty="0"/>
              <a:t>observe themselves behaving in new ways.</a:t>
            </a:r>
          </a:p>
          <a:p>
            <a:endParaRPr lang="en-US" dirty="0"/>
          </a:p>
          <a:p>
            <a:r>
              <a:rPr lang="en-US" dirty="0"/>
              <a:t>Clients begin obtaining different reactions from their own environment.</a:t>
            </a:r>
          </a:p>
          <a:p>
            <a:endParaRPr lang="en-US" dirty="0"/>
          </a:p>
          <a:p>
            <a:r>
              <a:rPr lang="en-US" dirty="0"/>
              <a:t>Clients schema of apperception will change.</a:t>
            </a:r>
          </a:p>
          <a:p>
            <a:pPr marL="0" indent="0">
              <a:buNone/>
            </a:pPr>
            <a:r>
              <a:rPr lang="en-US" dirty="0"/>
              <a:t> </a:t>
            </a:r>
          </a:p>
          <a:p>
            <a:pPr marL="0" indent="0">
              <a:buNone/>
            </a:pPr>
            <a:endParaRPr lang="en-US" dirty="0"/>
          </a:p>
          <a:p>
            <a:pPr marL="0" indent="0">
              <a:buNone/>
            </a:pPr>
            <a:r>
              <a:rPr lang="en-US" sz="1700" dirty="0"/>
              <a:t>	(Dowd &amp; Kelly, 1980, cited Bandura,1977b, p.30)</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660302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Individual Psychology of Alfred Adler </a:t>
            </a:r>
            <a:endParaRPr lang="en-US" b="1" dirty="0">
              <a:solidFill>
                <a:srgbClr val="002060"/>
              </a:solidFill>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lgn="ctr">
              <a:buNone/>
            </a:pPr>
            <a:r>
              <a:rPr lang="en-US" b="1" dirty="0" smtClean="0">
                <a:solidFill>
                  <a:schemeClr val="tx2">
                    <a:lumMod val="75000"/>
                  </a:schemeClr>
                </a:solidFill>
              </a:rPr>
              <a:t>Major assumptions</a:t>
            </a:r>
          </a:p>
          <a:p>
            <a:r>
              <a:rPr lang="en-US" dirty="0" smtClean="0"/>
              <a:t>We are socially embedded </a:t>
            </a:r>
          </a:p>
          <a:p>
            <a:r>
              <a:rPr lang="en-US" dirty="0" smtClean="0"/>
              <a:t>We are goal-oriented </a:t>
            </a:r>
          </a:p>
          <a:p>
            <a:r>
              <a:rPr lang="en-US" dirty="0" smtClean="0"/>
              <a:t>All behavior is purposeful and occur in social context </a:t>
            </a:r>
          </a:p>
          <a:p>
            <a:r>
              <a:rPr lang="en-US" dirty="0" smtClean="0"/>
              <a:t>We are guided by a central theme </a:t>
            </a:r>
          </a:p>
          <a:p>
            <a:r>
              <a:rPr lang="en-US" dirty="0" smtClean="0"/>
              <a:t>In our goal-oriented movement, we seek sense of completeness </a:t>
            </a:r>
          </a:p>
          <a:p>
            <a:r>
              <a:rPr lang="en-US" dirty="0" smtClean="0"/>
              <a:t>We are subjective and live in a subjective reality built by fictions that we create and maintain</a:t>
            </a:r>
          </a:p>
          <a:p>
            <a:r>
              <a:rPr lang="en-US" dirty="0" smtClean="0"/>
              <a:t>We are guided in life by soft determinism </a:t>
            </a:r>
          </a:p>
          <a:p>
            <a:r>
              <a:rPr lang="en-US" dirty="0" smtClean="0"/>
              <a:t>We all have creative power </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3473972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Gemeinschaftsgefühl </a:t>
            </a:r>
            <a:br>
              <a:rPr lang="en-US" b="1" dirty="0" smtClean="0">
                <a:solidFill>
                  <a:srgbClr val="002060"/>
                </a:solidFill>
              </a:rPr>
            </a:br>
            <a:r>
              <a:rPr lang="en-US" b="1" dirty="0" smtClean="0">
                <a:solidFill>
                  <a:srgbClr val="002060"/>
                </a:solidFill>
              </a:rPr>
              <a:t>(Communal Feeling)</a:t>
            </a:r>
            <a:endParaRPr lang="en-US" b="1"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Life presents only such problems as require ability to cooperate for their solution.</a:t>
            </a:r>
          </a:p>
          <a:p>
            <a:r>
              <a:rPr lang="en-US" dirty="0" smtClean="0"/>
              <a:t>There are three challenges in life: a challenge of work, a challenge of love, and a challenge of fellowship/friendship.  Each of these problems can only be solved cooperatively, and each should be solved by each healthy person  </a:t>
            </a:r>
          </a:p>
          <a:p>
            <a:r>
              <a:rPr lang="en-US" dirty="0" smtClean="0"/>
              <a:t>One’s ability to “see with the eyes of another, hear with the ears of another, and feel with the heart of another” </a:t>
            </a: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726682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pPr algn="ctr"/>
            <a:r>
              <a:rPr lang="en-US" sz="4000" dirty="0"/>
              <a:t>Social </a:t>
            </a:r>
            <a:r>
              <a:rPr lang="en-US" sz="4000" dirty="0" smtClean="0"/>
              <a:t>Interest as a Measure of Health and  a Goal of Therapy</a:t>
            </a:r>
            <a:endParaRPr lang="en-US" sz="4000" dirty="0"/>
          </a:p>
        </p:txBody>
      </p:sp>
      <p:sp>
        <p:nvSpPr>
          <p:cNvPr id="3" name="Content Placeholder 2"/>
          <p:cNvSpPr>
            <a:spLocks noGrp="1"/>
          </p:cNvSpPr>
          <p:nvPr>
            <p:ph idx="1"/>
          </p:nvPr>
        </p:nvSpPr>
        <p:spPr>
          <a:xfrm>
            <a:off x="457200" y="1646237"/>
            <a:ext cx="8229600" cy="4297363"/>
          </a:xfrm>
        </p:spPr>
        <p:txBody>
          <a:bodyPr>
            <a:normAutofit fontScale="47500" lnSpcReduction="20000"/>
          </a:bodyPr>
          <a:lstStyle/>
          <a:p>
            <a:pPr marL="0" indent="0">
              <a:buNone/>
            </a:pPr>
            <a:endParaRPr lang="en-US" dirty="0"/>
          </a:p>
          <a:p>
            <a:pPr marL="0" indent="0">
              <a:buNone/>
            </a:pPr>
            <a:endParaRPr lang="en-US" sz="4800" dirty="0"/>
          </a:p>
          <a:p>
            <a:r>
              <a:rPr lang="en-US" sz="4800" dirty="0"/>
              <a:t>When the activity of expanding social interest is incorporated into treatment planning, relapse is less likely to occur.</a:t>
            </a:r>
          </a:p>
          <a:p>
            <a:endParaRPr lang="en-US" sz="4800" dirty="0"/>
          </a:p>
          <a:p>
            <a:r>
              <a:rPr lang="en-US" sz="4800" dirty="0"/>
              <a:t>If relapse does occur, the therapist and the client take responsibility together to realign the goal.</a:t>
            </a:r>
          </a:p>
          <a:p>
            <a:endParaRPr lang="en-US" sz="4800" dirty="0"/>
          </a:p>
          <a:p>
            <a:r>
              <a:rPr lang="en-US" sz="4800" dirty="0"/>
              <a:t>Keep in mind abstinence may not be the </a:t>
            </a:r>
            <a:r>
              <a:rPr lang="en-US" sz="4800" dirty="0" smtClean="0"/>
              <a:t>client’s </a:t>
            </a:r>
            <a:r>
              <a:rPr lang="en-US" sz="4800" dirty="0"/>
              <a:t>goal.</a:t>
            </a:r>
          </a:p>
          <a:p>
            <a:endParaRPr lang="en-US" dirty="0"/>
          </a:p>
          <a:p>
            <a:pPr marL="0" indent="0">
              <a:buNone/>
            </a:pPr>
            <a:endParaRPr lang="en-US" dirty="0"/>
          </a:p>
          <a:p>
            <a:pPr marL="0" indent="0">
              <a:buNone/>
            </a:pPr>
            <a:endParaRPr lang="en-US" dirty="0"/>
          </a:p>
          <a:p>
            <a:pPr marL="0" indent="0">
              <a:buNone/>
            </a:pPr>
            <a:r>
              <a:rPr lang="en-US" sz="1700" dirty="0"/>
              <a:t>		</a:t>
            </a:r>
            <a:endParaRPr lang="en-US" dirty="0"/>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946426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of Movement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In </a:t>
            </a:r>
            <a:r>
              <a:rPr lang="en-US" dirty="0"/>
              <a:t>Adlerian concepts, all individuals assert toward the dynamic value of mental emotions and movements which are directed toward our goals. </a:t>
            </a:r>
          </a:p>
          <a:p>
            <a:r>
              <a:rPr lang="en-US" dirty="0"/>
              <a:t> Having an understanding of goals is a means to finding the meaning of life.</a:t>
            </a:r>
          </a:p>
          <a:p>
            <a:r>
              <a:rPr lang="en-US" dirty="0"/>
              <a:t> When one has a clear vision of goals, his movement from a </a:t>
            </a:r>
            <a:r>
              <a:rPr lang="en-US" i="1" dirty="0" smtClean="0"/>
              <a:t>felt</a:t>
            </a:r>
            <a:r>
              <a:rPr lang="en-US" dirty="0" smtClean="0"/>
              <a:t> </a:t>
            </a:r>
            <a:r>
              <a:rPr lang="en-US" i="1" dirty="0" smtClean="0"/>
              <a:t>minus </a:t>
            </a:r>
            <a:r>
              <a:rPr lang="en-US" i="1" dirty="0"/>
              <a:t>situation </a:t>
            </a:r>
            <a:r>
              <a:rPr lang="en-US" dirty="0"/>
              <a:t>to a </a:t>
            </a:r>
            <a:r>
              <a:rPr lang="en-US" i="1" dirty="0" smtClean="0"/>
              <a:t>felt</a:t>
            </a:r>
            <a:r>
              <a:rPr lang="en-US" dirty="0" smtClean="0"/>
              <a:t> </a:t>
            </a:r>
            <a:r>
              <a:rPr lang="en-US" i="1" dirty="0" smtClean="0"/>
              <a:t>plus</a:t>
            </a:r>
            <a:r>
              <a:rPr lang="en-US" dirty="0" smtClean="0"/>
              <a:t> &lt;situation&gt; </a:t>
            </a:r>
            <a:r>
              <a:rPr lang="en-US" dirty="0"/>
              <a:t>begins with a more secure effort. </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149578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A Core of Adlerian Exploration </a:t>
            </a:r>
            <a:endParaRPr lang="en-US" b="1" dirty="0">
              <a:solidFill>
                <a:srgbClr val="002060"/>
              </a:solidFill>
            </a:endParaRPr>
          </a:p>
        </p:txBody>
      </p:sp>
      <p:sp>
        <p:nvSpPr>
          <p:cNvPr id="3" name="Content Placeholder 2"/>
          <p:cNvSpPr>
            <a:spLocks noGrp="1"/>
          </p:cNvSpPr>
          <p:nvPr>
            <p:ph idx="1"/>
          </p:nvPr>
        </p:nvSpPr>
        <p:spPr/>
        <p:txBody>
          <a:bodyPr/>
          <a:lstStyle/>
          <a:p>
            <a:pPr marL="0" indent="0" algn="ctr">
              <a:buNone/>
            </a:pPr>
            <a:endParaRPr lang="en-US" b="1" dirty="0" smtClean="0">
              <a:solidFill>
                <a:schemeClr val="tx2">
                  <a:lumMod val="75000"/>
                </a:schemeClr>
              </a:solidFill>
            </a:endParaRPr>
          </a:p>
          <a:p>
            <a:pPr marL="0" indent="0" algn="ctr">
              <a:buNone/>
            </a:pPr>
            <a:r>
              <a:rPr lang="en-US" b="1" dirty="0" smtClean="0">
                <a:solidFill>
                  <a:schemeClr val="tx2">
                    <a:lumMod val="75000"/>
                  </a:schemeClr>
                </a:solidFill>
              </a:rPr>
              <a:t>Lifestyle </a:t>
            </a:r>
            <a:r>
              <a:rPr lang="en-US" b="1" dirty="0" smtClean="0">
                <a:solidFill>
                  <a:schemeClr val="tx2">
                    <a:lumMod val="75000"/>
                  </a:schemeClr>
                </a:solidFill>
              </a:rPr>
              <a:t>(a Pattern of Life)</a:t>
            </a:r>
          </a:p>
          <a:p>
            <a:pPr marL="0" indent="0" algn="ctr">
              <a:buNone/>
            </a:pPr>
            <a:endParaRPr lang="en-US" dirty="0" smtClean="0"/>
          </a:p>
          <a:p>
            <a:pPr marL="0" indent="0" algn="ctr">
              <a:buNone/>
            </a:pPr>
            <a:r>
              <a:rPr lang="en-US" dirty="0" smtClean="0"/>
              <a:t>The totality of beliefs, behaviors, themes, strategies of dealing with life challenges and meaning reflected in one’s movement through life toward an anticipated future place of significance and belonging </a:t>
            </a:r>
          </a:p>
          <a:p>
            <a:pPr marL="0" indent="0" algn="r">
              <a:buNone/>
            </a:pPr>
            <a:endParaRPr lang="en-US" dirty="0" smtClean="0"/>
          </a:p>
          <a:p>
            <a:pPr marL="0" indent="0" algn="r">
              <a:buNone/>
            </a:pPr>
            <a:r>
              <a:rPr lang="en-US" dirty="0" smtClean="0"/>
              <a:t>Even &amp; Armstrong, 2011</a:t>
            </a: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3562843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Basics of Treatment</a:t>
            </a:r>
          </a:p>
        </p:txBody>
      </p:sp>
      <p:sp>
        <p:nvSpPr>
          <p:cNvPr id="5" name="Content Placeholder 4"/>
          <p:cNvSpPr>
            <a:spLocks noGrp="1"/>
          </p:cNvSpPr>
          <p:nvPr>
            <p:ph idx="1"/>
          </p:nvPr>
        </p:nvSpPr>
        <p:spPr/>
        <p:txBody>
          <a:bodyPr>
            <a:normAutofit fontScale="92500" lnSpcReduction="10000"/>
          </a:bodyPr>
          <a:lstStyle/>
          <a:p>
            <a:r>
              <a:rPr lang="en-US" sz="2800" dirty="0"/>
              <a:t>Because drug and </a:t>
            </a:r>
            <a:r>
              <a:rPr lang="en-US" sz="2800" dirty="0" smtClean="0"/>
              <a:t>alcohol use and </a:t>
            </a:r>
            <a:r>
              <a:rPr lang="en-US" sz="2800" dirty="0"/>
              <a:t>addiction </a:t>
            </a:r>
            <a:r>
              <a:rPr lang="en-US" sz="2800" dirty="0" smtClean="0"/>
              <a:t>are chronic problems characterized </a:t>
            </a:r>
            <a:r>
              <a:rPr lang="en-US" sz="2800" dirty="0"/>
              <a:t>by occasional relapses, a short-term, one-time treatment is usually not sufficient. </a:t>
            </a:r>
          </a:p>
          <a:p>
            <a:endParaRPr lang="en-US" sz="2800" dirty="0"/>
          </a:p>
          <a:p>
            <a:r>
              <a:rPr lang="en-US" sz="2800" dirty="0"/>
              <a:t>For many, treatment is a long-term process that involves multiple interventions and regular monitoring. </a:t>
            </a:r>
          </a:p>
          <a:p>
            <a:pPr marL="0" indent="0">
              <a:buNone/>
            </a:pPr>
            <a:endParaRPr lang="en-US" sz="1400" dirty="0"/>
          </a:p>
          <a:p>
            <a:pPr marL="0" indent="0">
              <a:buNone/>
            </a:pPr>
            <a:r>
              <a:rPr lang="en-US" sz="1400" dirty="0"/>
              <a:t>		</a:t>
            </a:r>
          </a:p>
          <a:p>
            <a:pPr marL="0" indent="0">
              <a:buNone/>
            </a:pPr>
            <a:endParaRPr lang="en-US" sz="1400" dirty="0"/>
          </a:p>
          <a:p>
            <a:pPr marL="0" indent="0">
              <a:buNone/>
            </a:pPr>
            <a:endParaRPr lang="en-US" sz="1400" dirty="0"/>
          </a:p>
          <a:p>
            <a:pPr marL="0" indent="0">
              <a:buNone/>
            </a:pPr>
            <a:r>
              <a:rPr lang="en-US" sz="1400" dirty="0"/>
              <a:t>		(The National Institute on Drug Abuse, 2012)</a:t>
            </a:r>
          </a:p>
        </p:txBody>
      </p:sp>
      <p:sp>
        <p:nvSpPr>
          <p:cNvPr id="2" name="Footer Placeholder 1"/>
          <p:cNvSpPr>
            <a:spLocks noGrp="1"/>
          </p:cNvSpPr>
          <p:nvPr>
            <p:ph type="ftr" sz="quarter" idx="11"/>
          </p:nvPr>
        </p:nvSpPr>
        <p:spPr/>
        <p:txBody>
          <a:bodyPr/>
          <a:lstStyle/>
          <a:p>
            <a:r>
              <a:rPr lang="en-US" smtClean="0"/>
              <a:t>Adler Graduate School, MN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64492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Life Strategy</a:t>
            </a:r>
            <a:endParaRPr lang="en-US" sz="4800" dirty="0"/>
          </a:p>
        </p:txBody>
      </p:sp>
      <p:sp>
        <p:nvSpPr>
          <p:cNvPr id="3" name="Content Placeholder 2"/>
          <p:cNvSpPr>
            <a:spLocks noGrp="1"/>
          </p:cNvSpPr>
          <p:nvPr>
            <p:ph idx="1"/>
          </p:nvPr>
        </p:nvSpPr>
        <p:spPr/>
        <p:txBody>
          <a:bodyPr>
            <a:normAutofit/>
          </a:bodyPr>
          <a:lstStyle/>
          <a:p>
            <a:pPr>
              <a:buNone/>
            </a:pPr>
            <a:endParaRPr lang="en-US" dirty="0"/>
          </a:p>
          <a:p>
            <a:pPr>
              <a:buNone/>
            </a:pPr>
            <a:r>
              <a:rPr lang="en-US" dirty="0"/>
              <a:t>	Adler insisted each of us develops a particular life strategy, or life plan for successfully overcoming this agonizing sense of weakness and experiencing the sense of overcoming an obstacle.  </a:t>
            </a:r>
          </a:p>
          <a:p>
            <a:endParaRPr lang="en-US" dirty="0"/>
          </a:p>
          <a:p>
            <a:endParaRPr lang="en-US" dirty="0"/>
          </a:p>
          <a:p>
            <a:pPr marL="0" indent="0">
              <a:buNone/>
            </a:pPr>
            <a:r>
              <a:rPr lang="en-US" sz="1400" dirty="0"/>
              <a:t>			(Hoffman,1994)</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3536"/>
            <a:ext cx="8382000" cy="1143000"/>
          </a:xfrm>
        </p:spPr>
        <p:txBody>
          <a:bodyPr>
            <a:noAutofit/>
          </a:bodyPr>
          <a:lstStyle/>
          <a:p>
            <a:r>
              <a:rPr lang="en-US" sz="2800" b="1" dirty="0" smtClean="0">
                <a:solidFill>
                  <a:srgbClr val="002060"/>
                </a:solidFill>
                <a:effectLst/>
              </a:rPr>
              <a:t>Life Challenges </a:t>
            </a:r>
            <a:endParaRPr lang="en-US" sz="2800" b="1" dirty="0">
              <a:solidFill>
                <a:srgbClr val="002060"/>
              </a:solidFill>
            </a:endParaRPr>
          </a:p>
        </p:txBody>
      </p:sp>
      <p:sp>
        <p:nvSpPr>
          <p:cNvPr id="3" name="Content Placeholder 2"/>
          <p:cNvSpPr>
            <a:spLocks noGrp="1"/>
          </p:cNvSpPr>
          <p:nvPr>
            <p:ph idx="1"/>
          </p:nvPr>
        </p:nvSpPr>
        <p:spPr/>
        <p:txBody>
          <a:bodyPr>
            <a:normAutofit fontScale="92500"/>
          </a:bodyPr>
          <a:lstStyle/>
          <a:p>
            <a:r>
              <a:rPr lang="en-US" dirty="0"/>
              <a:t>If an individual in the meaning he gives to life wishes to make a contribution, and if his emotions are directed toward his goal, he will naturally be bound to bring himself to solve the three life </a:t>
            </a:r>
            <a:r>
              <a:rPr lang="en-US" dirty="0" smtClean="0"/>
              <a:t>problems – a problem of work/occupation, a problem of love and intimacy, and a problem of fellowship/friendship.</a:t>
            </a:r>
          </a:p>
          <a:p>
            <a:r>
              <a:rPr lang="en-US" dirty="0" smtClean="0"/>
              <a:t>These problems are also the key ties that connect each of us with the rest of the humankind. Each of us faces all three problems.  Each of these problems (or challenges) is essential for survival and can only be solved cooperatively.</a:t>
            </a:r>
            <a:endParaRPr lang="en-US" sz="1400" dirty="0"/>
          </a:p>
          <a:p>
            <a:pPr marL="0" indent="0">
              <a:buNone/>
            </a:pPr>
            <a:endParaRPr lang="en-US" sz="1400" dirty="0"/>
          </a:p>
          <a:p>
            <a:pPr marL="0" indent="0">
              <a:buNone/>
            </a:pPr>
            <a:r>
              <a:rPr lang="en-US" sz="1400" dirty="0"/>
              <a:t>		(Ansbacher and Ansbacher,1964, p.113) </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1291572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Group Therapy</a:t>
            </a:r>
          </a:p>
        </p:txBody>
      </p:sp>
      <p:sp>
        <p:nvSpPr>
          <p:cNvPr id="3" name="Content Placeholder 2"/>
          <p:cNvSpPr>
            <a:spLocks noGrp="1"/>
          </p:cNvSpPr>
          <p:nvPr>
            <p:ph idx="1"/>
          </p:nvPr>
        </p:nvSpPr>
        <p:spPr>
          <a:xfrm>
            <a:off x="533400" y="1646237"/>
            <a:ext cx="8305800" cy="4526280"/>
          </a:xfrm>
        </p:spPr>
        <p:txBody>
          <a:bodyPr>
            <a:noAutofit/>
          </a:bodyPr>
          <a:lstStyle/>
          <a:p>
            <a:pPr lvl="1"/>
            <a:r>
              <a:rPr lang="en-US" sz="2800" dirty="0"/>
              <a:t>The creation of connectivity within group therapy is the starting point to where each client feels a sense of belonging and </a:t>
            </a:r>
            <a:r>
              <a:rPr lang="en-US" sz="2800" dirty="0" smtClean="0"/>
              <a:t>connection.</a:t>
            </a:r>
            <a:endParaRPr lang="en-US" sz="2800" dirty="0"/>
          </a:p>
          <a:p>
            <a:pPr marL="411480" lvl="1" indent="0">
              <a:buNone/>
            </a:pPr>
            <a:r>
              <a:rPr lang="en-US" sz="2800" dirty="0"/>
              <a:t>  </a:t>
            </a:r>
          </a:p>
          <a:p>
            <a:pPr lvl="1"/>
            <a:r>
              <a:rPr lang="en-US" sz="2800" dirty="0"/>
              <a:t>Within a group the members can feel a sense of security.  Hence, they are not accountable to the therapist  but to their group as a whole. </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Adler about Maladjustment </a:t>
            </a:r>
            <a:endParaRPr lang="en-US" b="1" dirty="0">
              <a:solidFill>
                <a:srgbClr val="002060"/>
              </a:solidFill>
            </a:endParaRPr>
          </a:p>
        </p:txBody>
      </p:sp>
      <p:sp>
        <p:nvSpPr>
          <p:cNvPr id="3" name="Content Placeholder 2"/>
          <p:cNvSpPr>
            <a:spLocks noGrp="1"/>
          </p:cNvSpPr>
          <p:nvPr>
            <p:ph idx="1"/>
          </p:nvPr>
        </p:nvSpPr>
        <p:spPr/>
        <p:txBody>
          <a:bodyPr/>
          <a:lstStyle/>
          <a:p>
            <a:endParaRPr lang="en-US" dirty="0" smtClean="0"/>
          </a:p>
          <a:p>
            <a:r>
              <a:rPr lang="en-US" dirty="0" smtClean="0"/>
              <a:t>Misbehavior occurs from a sense of </a:t>
            </a:r>
            <a:r>
              <a:rPr lang="en-US" b="1" dirty="0" smtClean="0">
                <a:solidFill>
                  <a:schemeClr val="tx2">
                    <a:lumMod val="75000"/>
                  </a:schemeClr>
                </a:solidFill>
              </a:rPr>
              <a:t>discouragement</a:t>
            </a:r>
          </a:p>
          <a:p>
            <a:r>
              <a:rPr lang="en-US" dirty="0" smtClean="0"/>
              <a:t>Impaired sense of </a:t>
            </a:r>
            <a:r>
              <a:rPr lang="en-US" b="1" dirty="0" smtClean="0">
                <a:solidFill>
                  <a:schemeClr val="tx2">
                    <a:lumMod val="75000"/>
                  </a:schemeClr>
                </a:solidFill>
              </a:rPr>
              <a:t>belonging</a:t>
            </a:r>
            <a:r>
              <a:rPr lang="en-US" dirty="0" smtClean="0">
                <a:solidFill>
                  <a:schemeClr val="tx2">
                    <a:lumMod val="75000"/>
                  </a:schemeClr>
                </a:solidFill>
              </a:rPr>
              <a:t> </a:t>
            </a:r>
            <a:r>
              <a:rPr lang="en-US" dirty="0" smtClean="0"/>
              <a:t>is seen in every pathology </a:t>
            </a:r>
          </a:p>
          <a:p>
            <a:r>
              <a:rPr lang="en-US" dirty="0" smtClean="0"/>
              <a:t>“There is only one reason for an individual to side-step to the useless side: </a:t>
            </a:r>
            <a:r>
              <a:rPr lang="en-US" b="1" dirty="0" smtClean="0">
                <a:solidFill>
                  <a:schemeClr val="tx2">
                    <a:lumMod val="75000"/>
                  </a:schemeClr>
                </a:solidFill>
              </a:rPr>
              <a:t>the fear of the defeat on the useful side</a:t>
            </a:r>
            <a:r>
              <a:rPr lang="en-US" dirty="0" smtClean="0"/>
              <a:t>” (A. Adler) </a:t>
            </a: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dirty="0"/>
          </a:p>
        </p:txBody>
      </p:sp>
    </p:spTree>
    <p:extLst>
      <p:ext uri="{BB962C8B-B14F-4D97-AF65-F5344CB8AC3E}">
        <p14:creationId xmlns:p14="http://schemas.microsoft.com/office/powerpoint/2010/main" val="1887132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Optimism as a core of Adlerian Ethics </a:t>
            </a:r>
            <a:endParaRPr lang="en-US" b="1" dirty="0">
              <a:solidFill>
                <a:srgbClr val="002060"/>
              </a:solidFill>
            </a:endParaRPr>
          </a:p>
        </p:txBody>
      </p:sp>
      <p:sp>
        <p:nvSpPr>
          <p:cNvPr id="3" name="Content Placeholder 2"/>
          <p:cNvSpPr>
            <a:spLocks noGrp="1"/>
          </p:cNvSpPr>
          <p:nvPr>
            <p:ph idx="1"/>
          </p:nvPr>
        </p:nvSpPr>
        <p:spPr>
          <a:xfrm>
            <a:off x="457200" y="1600200"/>
            <a:ext cx="8229600" cy="5105400"/>
          </a:xfrm>
        </p:spPr>
        <p:txBody>
          <a:bodyPr>
            <a:normAutofit lnSpcReduction="10000"/>
          </a:bodyPr>
          <a:lstStyle/>
          <a:p>
            <a:pPr algn="ctr">
              <a:buNone/>
            </a:pPr>
            <a:r>
              <a:rPr lang="en-US" dirty="0"/>
              <a:t>Adler stated, “Everybody can accomplish everything.”</a:t>
            </a:r>
          </a:p>
          <a:p>
            <a:pPr algn="ctr">
              <a:buNone/>
            </a:pPr>
            <a:r>
              <a:rPr lang="en-US" dirty="0" smtClean="0"/>
              <a:t>    </a:t>
            </a:r>
            <a:r>
              <a:rPr lang="en-US" dirty="0"/>
              <a:t>(</a:t>
            </a:r>
            <a:r>
              <a:rPr lang="en-US" dirty="0" err="1"/>
              <a:t>Ansbacher</a:t>
            </a:r>
            <a:r>
              <a:rPr lang="en-US" dirty="0"/>
              <a:t> &amp; </a:t>
            </a:r>
            <a:r>
              <a:rPr lang="en-US" dirty="0" err="1"/>
              <a:t>Ansbacher</a:t>
            </a:r>
            <a:r>
              <a:rPr lang="en-US" dirty="0"/>
              <a:t>, 1964,  p.400)</a:t>
            </a:r>
          </a:p>
          <a:p>
            <a:pPr marL="0" indent="0" algn="ctr">
              <a:buNone/>
            </a:pPr>
            <a:endParaRPr lang="en-US" b="1" dirty="0" smtClean="0">
              <a:solidFill>
                <a:schemeClr val="tx2">
                  <a:lumMod val="75000"/>
                </a:schemeClr>
              </a:solidFill>
            </a:endParaRPr>
          </a:p>
          <a:p>
            <a:pPr marL="0" indent="0" algn="ctr">
              <a:buNone/>
            </a:pPr>
            <a:r>
              <a:rPr lang="en-US" b="1" dirty="0" smtClean="0">
                <a:solidFill>
                  <a:schemeClr val="tx2">
                    <a:lumMod val="75000"/>
                  </a:schemeClr>
                </a:solidFill>
              </a:rPr>
              <a:t>Acting </a:t>
            </a:r>
            <a:r>
              <a:rPr lang="en-US" b="1" dirty="0" smtClean="0">
                <a:solidFill>
                  <a:schemeClr val="tx2">
                    <a:lumMod val="75000"/>
                  </a:schemeClr>
                </a:solidFill>
              </a:rPr>
              <a:t>as If (based on “as if” quality of human experience)</a:t>
            </a:r>
          </a:p>
          <a:p>
            <a:r>
              <a:rPr lang="en-US" dirty="0" smtClean="0"/>
              <a:t>If you were acting as if you were the person you’d like to be – how would you be acting differently? </a:t>
            </a:r>
          </a:p>
          <a:p>
            <a:r>
              <a:rPr lang="en-US" dirty="0" smtClean="0"/>
              <a:t>What might be some initial indications that you are headed in the right direction?</a:t>
            </a:r>
          </a:p>
          <a:p>
            <a:pPr marL="0" indent="0" algn="ctr">
              <a:buNone/>
            </a:pPr>
            <a:r>
              <a:rPr lang="en-US" b="1" dirty="0" smtClean="0">
                <a:solidFill>
                  <a:schemeClr val="tx2">
                    <a:lumMod val="75000"/>
                  </a:schemeClr>
                </a:solidFill>
              </a:rPr>
              <a:t>Encourage…. Encourage …. Encourage …..</a:t>
            </a:r>
          </a:p>
          <a:p>
            <a:pPr marL="0" indent="0" algn="ctr">
              <a:buNone/>
            </a:pPr>
            <a:r>
              <a:rPr lang="en-US" b="1" dirty="0" smtClean="0">
                <a:solidFill>
                  <a:schemeClr val="tx2">
                    <a:lumMod val="75000"/>
                  </a:schemeClr>
                </a:solidFill>
              </a:rPr>
              <a:t>(Encouragement as a state of being and therapeutic modeling of communal feelings, </a:t>
            </a:r>
            <a:r>
              <a:rPr lang="en-US" i="1" dirty="0" err="1" smtClean="0">
                <a:solidFill>
                  <a:schemeClr val="tx2">
                    <a:lumMod val="75000"/>
                  </a:schemeClr>
                </a:solidFill>
              </a:rPr>
              <a:t>R.Watts</a:t>
            </a:r>
            <a:r>
              <a:rPr lang="en-US" i="1" dirty="0" smtClean="0">
                <a:solidFill>
                  <a:schemeClr val="tx2">
                    <a:lumMod val="75000"/>
                  </a:schemeClr>
                </a:solidFill>
              </a:rPr>
              <a:t>, 2015</a:t>
            </a:r>
            <a:r>
              <a:rPr lang="en-US" b="1" dirty="0" smtClean="0">
                <a:solidFill>
                  <a:schemeClr val="tx2">
                    <a:lumMod val="75000"/>
                  </a:schemeClr>
                </a:solidFill>
              </a:rPr>
              <a:t>) </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27879390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Adlerian Law of Movement</a:t>
            </a:r>
            <a:endParaRPr lang="en-US" b="1"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All behavior is purposeful, and we seek purpose in symptoms too</a:t>
            </a:r>
          </a:p>
          <a:p>
            <a:pPr marL="0" indent="0">
              <a:buNone/>
            </a:pPr>
            <a:endParaRPr lang="en-US" dirty="0"/>
          </a:p>
          <a:p>
            <a:r>
              <a:rPr lang="en-US" dirty="0" smtClean="0"/>
              <a:t>Trust </a:t>
            </a:r>
            <a:r>
              <a:rPr lang="en-US" dirty="0"/>
              <a:t>only movement. </a:t>
            </a:r>
            <a:r>
              <a:rPr lang="en-US" dirty="0" smtClean="0"/>
              <a:t>Life </a:t>
            </a:r>
            <a:r>
              <a:rPr lang="en-US" dirty="0"/>
              <a:t>happens at the level of events, not of </a:t>
            </a:r>
            <a:r>
              <a:rPr lang="en-US" dirty="0" smtClean="0"/>
              <a:t>words</a:t>
            </a:r>
            <a:r>
              <a:rPr lang="en-US" dirty="0"/>
              <a:t> </a:t>
            </a:r>
            <a:r>
              <a:rPr lang="en-US" dirty="0" smtClean="0"/>
              <a:t>(Alfred </a:t>
            </a:r>
            <a:r>
              <a:rPr lang="en-US" dirty="0"/>
              <a:t>A</a:t>
            </a:r>
            <a:r>
              <a:rPr lang="en-US" dirty="0" smtClean="0"/>
              <a:t>dler)</a:t>
            </a:r>
          </a:p>
          <a:p>
            <a:endParaRPr lang="en-US" dirty="0" smtClean="0"/>
          </a:p>
          <a:p>
            <a:r>
              <a:rPr lang="en-US" dirty="0" smtClean="0"/>
              <a:t>Heinz </a:t>
            </a:r>
            <a:r>
              <a:rPr lang="en-US" dirty="0" err="1" smtClean="0"/>
              <a:t>Ansbacher</a:t>
            </a:r>
            <a:r>
              <a:rPr lang="en-US" dirty="0" smtClean="0"/>
              <a:t> later clarified that if a word can not be made a verb, it is not a psychology (1995) </a:t>
            </a: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spTree>
    <p:extLst>
      <p:ext uri="{BB962C8B-B14F-4D97-AF65-F5344CB8AC3E}">
        <p14:creationId xmlns:p14="http://schemas.microsoft.com/office/powerpoint/2010/main" val="2032876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0600" cy="457200"/>
          </a:xfrm>
        </p:spPr>
        <p:txBody>
          <a:bodyPr/>
          <a:lstStyle/>
          <a:p>
            <a:pPr algn="ctr"/>
            <a:r>
              <a:rPr lang="en-US" sz="2800" dirty="0" smtClean="0"/>
              <a:t>Personality Priorities &amp; Purpose in Chemical Use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2011187"/>
              </p:ext>
            </p:extLst>
          </p:nvPr>
        </p:nvGraphicFramePr>
        <p:xfrm>
          <a:off x="228600" y="689499"/>
          <a:ext cx="8686798" cy="5715000"/>
        </p:xfrm>
        <a:graphic>
          <a:graphicData uri="http://schemas.openxmlformats.org/drawingml/2006/table">
            <a:tbl>
              <a:tblPr firstRow="1" bandRow="1">
                <a:tableStyleId>{5C22544A-7EE6-4342-B048-85BDC9FD1C3A}</a:tableStyleId>
              </a:tblPr>
              <a:tblGrid>
                <a:gridCol w="1252151"/>
                <a:gridCol w="1799967"/>
                <a:gridCol w="1956486"/>
                <a:gridCol w="1878227"/>
                <a:gridCol w="1799967"/>
              </a:tblGrid>
              <a:tr h="560081">
                <a:tc>
                  <a:txBody>
                    <a:bodyPr/>
                    <a:lstStyle/>
                    <a:p>
                      <a:endParaRPr lang="en-US" dirty="0"/>
                    </a:p>
                  </a:txBody>
                  <a:tcPr/>
                </a:tc>
                <a:tc>
                  <a:txBody>
                    <a:bodyPr/>
                    <a:lstStyle/>
                    <a:p>
                      <a:r>
                        <a:rPr lang="en-US" dirty="0" smtClean="0"/>
                        <a:t>Comfort</a:t>
                      </a:r>
                      <a:endParaRPr lang="en-US" dirty="0"/>
                    </a:p>
                  </a:txBody>
                  <a:tcPr/>
                </a:tc>
                <a:tc>
                  <a:txBody>
                    <a:bodyPr/>
                    <a:lstStyle/>
                    <a:p>
                      <a:r>
                        <a:rPr lang="en-US" dirty="0" smtClean="0"/>
                        <a:t>Pleasing</a:t>
                      </a:r>
                      <a:endParaRPr lang="en-US" dirty="0"/>
                    </a:p>
                  </a:txBody>
                  <a:tcPr/>
                </a:tc>
                <a:tc>
                  <a:txBody>
                    <a:bodyPr/>
                    <a:lstStyle/>
                    <a:p>
                      <a:r>
                        <a:rPr lang="en-US" dirty="0" smtClean="0"/>
                        <a:t>Control</a:t>
                      </a:r>
                      <a:endParaRPr lang="en-US" dirty="0"/>
                    </a:p>
                  </a:txBody>
                  <a:tcPr/>
                </a:tc>
                <a:tc>
                  <a:txBody>
                    <a:bodyPr/>
                    <a:lstStyle/>
                    <a:p>
                      <a:r>
                        <a:rPr lang="en-US" dirty="0" smtClean="0"/>
                        <a:t>Superiority</a:t>
                      </a:r>
                      <a:endParaRPr lang="en-US" dirty="0"/>
                    </a:p>
                  </a:txBody>
                  <a:tcPr/>
                </a:tc>
              </a:tr>
              <a:tr h="445491">
                <a:tc>
                  <a:txBody>
                    <a:bodyPr/>
                    <a:lstStyle/>
                    <a:p>
                      <a:r>
                        <a:rPr lang="en-US" sz="1200" dirty="0" smtClean="0"/>
                        <a:t>Tries to</a:t>
                      </a:r>
                      <a:endParaRPr lang="en-US" sz="1200" dirty="0"/>
                    </a:p>
                  </a:txBody>
                  <a:tcPr/>
                </a:tc>
                <a:tc>
                  <a:txBody>
                    <a:bodyPr/>
                    <a:lstStyle/>
                    <a:p>
                      <a:r>
                        <a:rPr lang="en-US" sz="1200" b="1" dirty="0" smtClean="0"/>
                        <a:t>Seek comfort </a:t>
                      </a:r>
                      <a:endParaRPr lang="en-US" sz="1200" b="1" dirty="0"/>
                    </a:p>
                  </a:txBody>
                  <a:tcPr/>
                </a:tc>
                <a:tc>
                  <a:txBody>
                    <a:bodyPr/>
                    <a:lstStyle/>
                    <a:p>
                      <a:r>
                        <a:rPr lang="en-US" sz="1200" b="1" dirty="0" smtClean="0"/>
                        <a:t>Please others</a:t>
                      </a:r>
                      <a:endParaRPr lang="en-US" sz="1200" b="1" dirty="0"/>
                    </a:p>
                  </a:txBody>
                  <a:tcPr/>
                </a:tc>
                <a:tc>
                  <a:txBody>
                    <a:bodyPr/>
                    <a:lstStyle/>
                    <a:p>
                      <a:r>
                        <a:rPr lang="en-US" sz="1200" b="1" dirty="0" smtClean="0"/>
                        <a:t>Control self or others </a:t>
                      </a:r>
                      <a:endParaRPr lang="en-US" sz="1200" b="1" dirty="0"/>
                    </a:p>
                  </a:txBody>
                  <a:tcPr/>
                </a:tc>
                <a:tc>
                  <a:txBody>
                    <a:bodyPr/>
                    <a:lstStyle/>
                    <a:p>
                      <a:r>
                        <a:rPr lang="en-US" sz="1200" b="1" dirty="0" smtClean="0"/>
                        <a:t>Be better than others </a:t>
                      </a:r>
                      <a:endParaRPr lang="en-US" sz="1200" b="1" dirty="0"/>
                    </a:p>
                  </a:txBody>
                  <a:tcPr/>
                </a:tc>
              </a:tr>
              <a:tr h="681153">
                <a:tc>
                  <a:txBody>
                    <a:bodyPr/>
                    <a:lstStyle/>
                    <a:p>
                      <a:r>
                        <a:rPr lang="en-US" sz="1200" dirty="0" smtClean="0"/>
                        <a:t>Assets</a:t>
                      </a:r>
                      <a:endParaRPr lang="en-US" sz="1200" dirty="0"/>
                    </a:p>
                  </a:txBody>
                  <a:tcPr/>
                </a:tc>
                <a:tc>
                  <a:txBody>
                    <a:bodyPr/>
                    <a:lstStyle/>
                    <a:p>
                      <a:r>
                        <a:rPr lang="en-US" sz="1200" b="1" dirty="0" smtClean="0"/>
                        <a:t>Easy going, few demands, peace maker, empathetic  </a:t>
                      </a:r>
                      <a:endParaRPr lang="en-US" sz="1200" b="1" dirty="0"/>
                    </a:p>
                  </a:txBody>
                  <a:tcPr/>
                </a:tc>
                <a:tc>
                  <a:txBody>
                    <a:bodyPr/>
                    <a:lstStyle/>
                    <a:p>
                      <a:r>
                        <a:rPr lang="en-US" sz="1200" b="1" dirty="0" smtClean="0"/>
                        <a:t>Friendly,</a:t>
                      </a:r>
                      <a:r>
                        <a:rPr lang="en-US" sz="1200" b="1" baseline="0" dirty="0" smtClean="0"/>
                        <a:t> considerate, non-aggressive</a:t>
                      </a:r>
                      <a:endParaRPr lang="en-US" sz="1200" b="1" dirty="0"/>
                    </a:p>
                  </a:txBody>
                  <a:tcPr/>
                </a:tc>
                <a:tc>
                  <a:txBody>
                    <a:bodyPr/>
                    <a:lstStyle/>
                    <a:p>
                      <a:r>
                        <a:rPr lang="en-US" sz="1200" b="1" dirty="0" smtClean="0"/>
                        <a:t>Organized, persistent, assertive,</a:t>
                      </a:r>
                      <a:r>
                        <a:rPr lang="en-US" sz="1200" b="1" baseline="0" dirty="0" smtClean="0"/>
                        <a:t> law-abiding </a:t>
                      </a:r>
                      <a:endParaRPr lang="en-US" sz="1200" b="1" dirty="0"/>
                    </a:p>
                  </a:txBody>
                  <a:tcPr/>
                </a:tc>
                <a:tc>
                  <a:txBody>
                    <a:bodyPr/>
                    <a:lstStyle/>
                    <a:p>
                      <a:r>
                        <a:rPr lang="en-US" sz="1200" b="1" dirty="0" smtClean="0"/>
                        <a:t>Knowledgeable, precise, idealistic </a:t>
                      </a:r>
                      <a:endParaRPr lang="en-US" sz="1200" b="1" dirty="0"/>
                    </a:p>
                  </a:txBody>
                  <a:tcPr/>
                </a:tc>
              </a:tr>
              <a:tr h="875768">
                <a:tc>
                  <a:txBody>
                    <a:bodyPr/>
                    <a:lstStyle/>
                    <a:p>
                      <a:r>
                        <a:rPr lang="en-US" sz="1200" dirty="0" smtClean="0"/>
                        <a:t>Reaction</a:t>
                      </a:r>
                      <a:r>
                        <a:rPr lang="en-US" sz="1200" baseline="0" dirty="0" smtClean="0"/>
                        <a:t> of others</a:t>
                      </a:r>
                      <a:endParaRPr lang="en-US" sz="1200" dirty="0"/>
                    </a:p>
                  </a:txBody>
                  <a:tcPr/>
                </a:tc>
                <a:tc>
                  <a:txBody>
                    <a:bodyPr/>
                    <a:lstStyle/>
                    <a:p>
                      <a:r>
                        <a:rPr lang="en-US" sz="1200" b="1" dirty="0" smtClean="0"/>
                        <a:t>Irritation, annoyance,</a:t>
                      </a:r>
                      <a:r>
                        <a:rPr lang="en-US" sz="1200" b="1" baseline="0" dirty="0" smtClean="0"/>
                        <a:t> boredom</a:t>
                      </a:r>
                      <a:endParaRPr lang="en-US" sz="1200" b="1" dirty="0"/>
                    </a:p>
                  </a:txBody>
                  <a:tcPr/>
                </a:tc>
                <a:tc>
                  <a:txBody>
                    <a:bodyPr/>
                    <a:lstStyle/>
                    <a:p>
                      <a:r>
                        <a:rPr lang="en-US" sz="1200" b="1" dirty="0" smtClean="0"/>
                        <a:t>Pleased</a:t>
                      </a:r>
                      <a:r>
                        <a:rPr lang="en-US" sz="1200" b="1" baseline="0" dirty="0" smtClean="0"/>
                        <a:t> first, later exacerbation and despair at demands for approval</a:t>
                      </a:r>
                      <a:endParaRPr lang="en-US" sz="1200" b="1" dirty="0"/>
                    </a:p>
                  </a:txBody>
                  <a:tcPr/>
                </a:tc>
                <a:tc>
                  <a:txBody>
                    <a:bodyPr/>
                    <a:lstStyle/>
                    <a:p>
                      <a:r>
                        <a:rPr lang="en-US" sz="1200" b="1" dirty="0" smtClean="0"/>
                        <a:t>Challenged, resistance,</a:t>
                      </a:r>
                      <a:r>
                        <a:rPr lang="en-US" sz="1200" b="1" baseline="0" dirty="0" smtClean="0"/>
                        <a:t> frustration</a:t>
                      </a:r>
                      <a:endParaRPr lang="en-US" sz="1200" b="1" dirty="0"/>
                    </a:p>
                  </a:txBody>
                  <a:tcPr/>
                </a:tc>
                <a:tc>
                  <a:txBody>
                    <a:bodyPr/>
                    <a:lstStyle/>
                    <a:p>
                      <a:r>
                        <a:rPr lang="en-US" sz="1200" b="1" dirty="0" smtClean="0"/>
                        <a:t>Inadequate and guilty </a:t>
                      </a:r>
                      <a:endParaRPr lang="en-US" sz="1200" b="1" dirty="0"/>
                    </a:p>
                  </a:txBody>
                  <a:tcPr/>
                </a:tc>
              </a:tr>
              <a:tr h="681153">
                <a:tc>
                  <a:txBody>
                    <a:bodyPr/>
                    <a:lstStyle/>
                    <a:p>
                      <a:r>
                        <a:rPr lang="en-US" sz="1200" dirty="0" smtClean="0"/>
                        <a:t>Price paid</a:t>
                      </a:r>
                      <a:endParaRPr lang="en-US" sz="1200" dirty="0"/>
                    </a:p>
                  </a:txBody>
                  <a:tcPr/>
                </a:tc>
                <a:tc>
                  <a:txBody>
                    <a:bodyPr/>
                    <a:lstStyle/>
                    <a:p>
                      <a:r>
                        <a:rPr lang="en-US" sz="1200" b="1" dirty="0" smtClean="0"/>
                        <a:t>Reduced productivity</a:t>
                      </a:r>
                      <a:endParaRPr lang="en-US" sz="1200" b="1" dirty="0"/>
                    </a:p>
                  </a:txBody>
                  <a:tcPr/>
                </a:tc>
                <a:tc>
                  <a:txBody>
                    <a:bodyPr/>
                    <a:lstStyle/>
                    <a:p>
                      <a:r>
                        <a:rPr lang="en-US" sz="1200" b="1" dirty="0" smtClean="0"/>
                        <a:t>Reduced growth and alienation</a:t>
                      </a:r>
                      <a:endParaRPr lang="en-US" sz="1200" b="1" dirty="0"/>
                    </a:p>
                  </a:txBody>
                  <a:tcPr/>
                </a:tc>
                <a:tc>
                  <a:txBody>
                    <a:bodyPr/>
                    <a:lstStyle/>
                    <a:p>
                      <a:r>
                        <a:rPr lang="en-US" sz="1200" b="1" dirty="0" smtClean="0"/>
                        <a:t>Diminished creativity,</a:t>
                      </a:r>
                      <a:r>
                        <a:rPr lang="en-US" sz="1200" b="1" baseline="0" dirty="0" smtClean="0"/>
                        <a:t> lack of spontaneity, social distance</a:t>
                      </a:r>
                      <a:endParaRPr lang="en-US" sz="1200" b="1" dirty="0"/>
                    </a:p>
                  </a:txBody>
                  <a:tcPr/>
                </a:tc>
                <a:tc>
                  <a:txBody>
                    <a:bodyPr/>
                    <a:lstStyle/>
                    <a:p>
                      <a:r>
                        <a:rPr lang="en-US" sz="1200" b="1" dirty="0" smtClean="0"/>
                        <a:t>Over-burdened, over-responsive, over-involved</a:t>
                      </a:r>
                      <a:r>
                        <a:rPr lang="en-US" sz="1200" b="1" baseline="0" dirty="0" smtClean="0"/>
                        <a:t> </a:t>
                      </a:r>
                      <a:endParaRPr lang="en-US" sz="1200" b="1" dirty="0"/>
                    </a:p>
                  </a:txBody>
                  <a:tcPr/>
                </a:tc>
              </a:tr>
              <a:tr h="531516">
                <a:tc>
                  <a:txBody>
                    <a:bodyPr/>
                    <a:lstStyle/>
                    <a:p>
                      <a:r>
                        <a:rPr lang="en-US" sz="1200" dirty="0" smtClean="0"/>
                        <a:t>Tries to avoid</a:t>
                      </a:r>
                      <a:endParaRPr lang="en-US" sz="1200" dirty="0"/>
                    </a:p>
                  </a:txBody>
                  <a:tcPr/>
                </a:tc>
                <a:tc>
                  <a:txBody>
                    <a:bodyPr/>
                    <a:lstStyle/>
                    <a:p>
                      <a:r>
                        <a:rPr lang="en-US" sz="1200" b="1" dirty="0" smtClean="0"/>
                        <a:t>Stress, responsibility,</a:t>
                      </a:r>
                      <a:r>
                        <a:rPr lang="en-US" sz="1200" b="1" baseline="0" dirty="0" smtClean="0"/>
                        <a:t> expectations</a:t>
                      </a:r>
                      <a:endParaRPr lang="en-US" sz="1200" b="1" dirty="0"/>
                    </a:p>
                  </a:txBody>
                  <a:tcPr/>
                </a:tc>
                <a:tc>
                  <a:txBody>
                    <a:bodyPr/>
                    <a:lstStyle/>
                    <a:p>
                      <a:r>
                        <a:rPr lang="en-US" sz="1200" b="1" dirty="0" smtClean="0"/>
                        <a:t>Rejection</a:t>
                      </a:r>
                      <a:endParaRPr lang="en-US" sz="1200" b="1" dirty="0"/>
                    </a:p>
                  </a:txBody>
                  <a:tcPr/>
                </a:tc>
                <a:tc>
                  <a:txBody>
                    <a:bodyPr/>
                    <a:lstStyle/>
                    <a:p>
                      <a:r>
                        <a:rPr lang="en-US" sz="1200" b="1" dirty="0" smtClean="0"/>
                        <a:t>Humiliation,</a:t>
                      </a:r>
                      <a:r>
                        <a:rPr lang="en-US" sz="1200" b="1" baseline="0" dirty="0" smtClean="0"/>
                        <a:t> the unexpected</a:t>
                      </a:r>
                      <a:endParaRPr lang="en-US" sz="1200" b="1" dirty="0"/>
                    </a:p>
                  </a:txBody>
                  <a:tcPr/>
                </a:tc>
                <a:tc>
                  <a:txBody>
                    <a:bodyPr/>
                    <a:lstStyle/>
                    <a:p>
                      <a:r>
                        <a:rPr lang="en-US" sz="1200" b="1" dirty="0" smtClean="0"/>
                        <a:t>Meaninglessness </a:t>
                      </a:r>
                      <a:endParaRPr lang="en-US" sz="1200" b="1" dirty="0"/>
                    </a:p>
                  </a:txBody>
                  <a:tcPr/>
                </a:tc>
              </a:tr>
              <a:tr h="681153">
                <a:tc>
                  <a:txBody>
                    <a:bodyPr/>
                    <a:lstStyle/>
                    <a:p>
                      <a:r>
                        <a:rPr lang="en-US" sz="1200" dirty="0" smtClean="0"/>
                        <a:t>Complaints of </a:t>
                      </a:r>
                      <a:endParaRPr lang="en-US" sz="1200" dirty="0"/>
                    </a:p>
                  </a:txBody>
                  <a:tcPr/>
                </a:tc>
                <a:tc>
                  <a:txBody>
                    <a:bodyPr/>
                    <a:lstStyle/>
                    <a:p>
                      <a:r>
                        <a:rPr lang="en-US" sz="1200" b="1" dirty="0" smtClean="0"/>
                        <a:t>Diminished</a:t>
                      </a:r>
                      <a:r>
                        <a:rPr lang="en-US" sz="1200" b="1" baseline="0" dirty="0" smtClean="0"/>
                        <a:t> productivity</a:t>
                      </a:r>
                      <a:endParaRPr lang="en-US" sz="1200" b="1" dirty="0"/>
                    </a:p>
                  </a:txBody>
                  <a:tcPr/>
                </a:tc>
                <a:tc>
                  <a:txBody>
                    <a:bodyPr/>
                    <a:lstStyle/>
                    <a:p>
                      <a:r>
                        <a:rPr lang="en-US" sz="1200" b="1" dirty="0" smtClean="0"/>
                        <a:t>Lack of respect for self and others</a:t>
                      </a:r>
                      <a:endParaRPr lang="en-US" sz="1200" b="1" dirty="0"/>
                    </a:p>
                  </a:txBody>
                  <a:tcPr/>
                </a:tc>
                <a:tc>
                  <a:txBody>
                    <a:bodyPr/>
                    <a:lstStyle/>
                    <a:p>
                      <a:r>
                        <a:rPr lang="en-US" sz="1200" b="1" dirty="0" smtClean="0"/>
                        <a:t>Lack of friends, and feeling uptight </a:t>
                      </a:r>
                      <a:endParaRPr lang="en-US" sz="1200" b="1" dirty="0"/>
                    </a:p>
                  </a:txBody>
                  <a:tcPr/>
                </a:tc>
                <a:tc>
                  <a:txBody>
                    <a:bodyPr/>
                    <a:lstStyle/>
                    <a:p>
                      <a:r>
                        <a:rPr lang="en-US" sz="1200" b="1" dirty="0" smtClean="0"/>
                        <a:t>Overload, lack of time, uncertainty in relationships, guilt </a:t>
                      </a:r>
                      <a:endParaRPr lang="en-US" sz="1200" b="1" dirty="0"/>
                    </a:p>
                  </a:txBody>
                  <a:tcPr/>
                </a:tc>
              </a:tr>
              <a:tr h="585576">
                <a:tc>
                  <a:txBody>
                    <a:bodyPr/>
                    <a:lstStyle/>
                    <a:p>
                      <a:r>
                        <a:rPr lang="en-US" sz="1200" dirty="0" smtClean="0"/>
                        <a:t>May stem from</a:t>
                      </a:r>
                      <a:endParaRPr lang="en-US" sz="1200" dirty="0"/>
                    </a:p>
                  </a:txBody>
                  <a:tcPr/>
                </a:tc>
                <a:tc>
                  <a:txBody>
                    <a:bodyPr/>
                    <a:lstStyle/>
                    <a:p>
                      <a:r>
                        <a:rPr lang="en-US" sz="1200" dirty="0" smtClean="0"/>
                        <a:t>Discomfort, pampering</a:t>
                      </a:r>
                      <a:endParaRPr lang="en-US" sz="1200" dirty="0"/>
                    </a:p>
                  </a:txBody>
                  <a:tcPr/>
                </a:tc>
                <a:tc>
                  <a:txBody>
                    <a:bodyPr/>
                    <a:lstStyle/>
                    <a:p>
                      <a:r>
                        <a:rPr lang="en-US" sz="1200" dirty="0" smtClean="0"/>
                        <a:t>Battered child</a:t>
                      </a:r>
                      <a:endParaRPr lang="en-US" sz="1200" dirty="0"/>
                    </a:p>
                  </a:txBody>
                  <a:tcPr/>
                </a:tc>
                <a:tc>
                  <a:txBody>
                    <a:bodyPr/>
                    <a:lstStyle/>
                    <a:p>
                      <a:r>
                        <a:rPr lang="en-US" sz="1200" dirty="0" smtClean="0"/>
                        <a:t>Tight control, being overpowered</a:t>
                      </a:r>
                      <a:endParaRPr lang="en-US" sz="1200" dirty="0"/>
                    </a:p>
                  </a:txBody>
                  <a:tcPr/>
                </a:tc>
                <a:tc>
                  <a:txBody>
                    <a:bodyPr/>
                    <a:lstStyle/>
                    <a:p>
                      <a:r>
                        <a:rPr lang="en-US" sz="1200" dirty="0" smtClean="0"/>
                        <a:t>Shaming perfectionism</a:t>
                      </a:r>
                      <a:endParaRPr lang="en-US" sz="1200" dirty="0"/>
                    </a:p>
                  </a:txBody>
                  <a:tcPr/>
                </a:tc>
              </a:tr>
              <a:tr h="673109">
                <a:tc>
                  <a:txBody>
                    <a:bodyPr/>
                    <a:lstStyle/>
                    <a:p>
                      <a:r>
                        <a:rPr lang="en-US" sz="1200" dirty="0" smtClean="0"/>
                        <a:t>Drinking Purpose </a:t>
                      </a:r>
                      <a:endParaRPr lang="en-US" sz="1200" dirty="0"/>
                    </a:p>
                  </a:txBody>
                  <a:tcPr/>
                </a:tc>
                <a:tc>
                  <a:txBody>
                    <a:bodyPr/>
                    <a:lstStyle/>
                    <a:p>
                      <a:r>
                        <a:rPr lang="en-US" sz="1200" b="1" dirty="0" smtClean="0"/>
                        <a:t>Escape, mellow out, tune out, drop out</a:t>
                      </a:r>
                      <a:endParaRPr lang="en-US" sz="1200" b="1" dirty="0"/>
                    </a:p>
                  </a:txBody>
                  <a:tcPr/>
                </a:tc>
                <a:tc>
                  <a:txBody>
                    <a:bodyPr/>
                    <a:lstStyle/>
                    <a:p>
                      <a:r>
                        <a:rPr lang="en-US" sz="1200" b="1" dirty="0" smtClean="0"/>
                        <a:t>Be sociable, be accepted, please </a:t>
                      </a:r>
                      <a:endParaRPr lang="en-US" sz="1200" b="1" dirty="0"/>
                    </a:p>
                  </a:txBody>
                  <a:tcPr/>
                </a:tc>
                <a:tc>
                  <a:txBody>
                    <a:bodyPr/>
                    <a:lstStyle/>
                    <a:p>
                      <a:r>
                        <a:rPr lang="en-US" sz="1200" b="1" dirty="0" smtClean="0"/>
                        <a:t>Illusion of control</a:t>
                      </a:r>
                      <a:endParaRPr lang="en-US" sz="1200" b="1" dirty="0"/>
                    </a:p>
                  </a:txBody>
                  <a:tcPr/>
                </a:tc>
                <a:tc>
                  <a:txBody>
                    <a:bodyPr/>
                    <a:lstStyle/>
                    <a:p>
                      <a:r>
                        <a:rPr lang="en-US" sz="1200" b="1" dirty="0" smtClean="0"/>
                        <a:t>To feel more confident, capable, aggressive</a:t>
                      </a:r>
                      <a:endParaRPr lang="en-US" sz="1200" b="1" dirty="0"/>
                    </a:p>
                  </a:txBody>
                  <a:tcPr/>
                </a:tc>
              </a:tr>
            </a:tbl>
          </a:graphicData>
        </a:graphic>
      </p:graphicFrame>
      <p:sp>
        <p:nvSpPr>
          <p:cNvPr id="4" name="Footer Placeholder 3"/>
          <p:cNvSpPr>
            <a:spLocks noGrp="1"/>
          </p:cNvSpPr>
          <p:nvPr>
            <p:ph type="ftr" sz="quarter" idx="11"/>
          </p:nvPr>
        </p:nvSpPr>
        <p:spPr/>
        <p:txBody>
          <a:bodyPr/>
          <a:lstStyle/>
          <a:p>
            <a:r>
              <a:rPr lang="en-US" dirty="0"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3711199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Encouragement</a:t>
            </a:r>
          </a:p>
        </p:txBody>
      </p:sp>
      <p:sp>
        <p:nvSpPr>
          <p:cNvPr id="3" name="Content Placeholder 2"/>
          <p:cNvSpPr>
            <a:spLocks noGrp="1"/>
          </p:cNvSpPr>
          <p:nvPr>
            <p:ph idx="1"/>
          </p:nvPr>
        </p:nvSpPr>
        <p:spPr/>
        <p:txBody>
          <a:bodyPr>
            <a:normAutofit/>
          </a:bodyPr>
          <a:lstStyle/>
          <a:p>
            <a:r>
              <a:rPr lang="en-US" dirty="0"/>
              <a:t>Adler fashioned a humanistic theory of personality which was the antithesis of Freud’s conception of man. </a:t>
            </a:r>
          </a:p>
          <a:p>
            <a:endParaRPr lang="en-US" dirty="0"/>
          </a:p>
          <a:p>
            <a:r>
              <a:rPr lang="en-US" dirty="0"/>
              <a:t>Adlerian </a:t>
            </a:r>
            <a:r>
              <a:rPr lang="en-US" dirty="0" smtClean="0"/>
              <a:t>therapists strive </a:t>
            </a:r>
            <a:r>
              <a:rPr lang="en-US" dirty="0"/>
              <a:t>to restore the dignity and worth </a:t>
            </a:r>
            <a:r>
              <a:rPr lang="en-US" dirty="0" smtClean="0"/>
              <a:t>of a person which </a:t>
            </a:r>
            <a:r>
              <a:rPr lang="en-US" dirty="0"/>
              <a:t>may </a:t>
            </a:r>
            <a:r>
              <a:rPr lang="en-US" b="1" dirty="0" smtClean="0">
                <a:solidFill>
                  <a:srgbClr val="002060"/>
                </a:solidFill>
              </a:rPr>
              <a:t>feel</a:t>
            </a:r>
            <a:r>
              <a:rPr lang="en-US" dirty="0" smtClean="0"/>
              <a:t> destroyed.  This </a:t>
            </a:r>
            <a:r>
              <a:rPr lang="en-US" dirty="0"/>
              <a:t>will be the foundation </a:t>
            </a:r>
            <a:r>
              <a:rPr lang="en-US" dirty="0" smtClean="0"/>
              <a:t>of the </a:t>
            </a:r>
            <a:r>
              <a:rPr lang="en-US" dirty="0"/>
              <a:t>therapeutic process.</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dirty="0"/>
          </a:p>
        </p:txBody>
      </p:sp>
    </p:spTree>
    <p:extLst>
      <p:ext uri="{BB962C8B-B14F-4D97-AF65-F5344CB8AC3E}">
        <p14:creationId xmlns:p14="http://schemas.microsoft.com/office/powerpoint/2010/main" val="3174701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Courage to </a:t>
            </a:r>
            <a:r>
              <a:rPr lang="en-US" dirty="0" smtClean="0"/>
              <a:t>Risk  Imperfection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To </a:t>
            </a:r>
            <a:r>
              <a:rPr lang="en-US" dirty="0"/>
              <a:t>be human does not mean to be right, does not mean to be perfect.</a:t>
            </a:r>
          </a:p>
          <a:p>
            <a:pPr marL="0" indent="0">
              <a:buNone/>
            </a:pPr>
            <a:endParaRPr lang="en-US" dirty="0"/>
          </a:p>
          <a:p>
            <a:r>
              <a:rPr lang="en-US" dirty="0"/>
              <a:t>To be human means to be useful, to make contributions, not for ourselves, but for others. </a:t>
            </a:r>
          </a:p>
          <a:p>
            <a:endParaRPr lang="en-US" dirty="0"/>
          </a:p>
          <a:p>
            <a:pPr marL="0" indent="0">
              <a:buNone/>
            </a:pPr>
            <a:endParaRPr lang="en-US" dirty="0"/>
          </a:p>
          <a:p>
            <a:pPr marL="0" indent="0" algn="ctr">
              <a:buNone/>
            </a:pPr>
            <a:r>
              <a:rPr lang="en-US" sz="1600" dirty="0"/>
              <a:t>(Griffith &amp; Powers, 2009, p. 17)</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extLst>
      <p:ext uri="{BB962C8B-B14F-4D97-AF65-F5344CB8AC3E}">
        <p14:creationId xmlns:p14="http://schemas.microsoft.com/office/powerpoint/2010/main" val="4707069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p:spPr>
        <p:txBody>
          <a:bodyPr>
            <a:normAutofit/>
          </a:bodyPr>
          <a:lstStyle/>
          <a:p>
            <a:r>
              <a:rPr lang="en-US" sz="4000" dirty="0"/>
              <a:t>The Courage to </a:t>
            </a:r>
            <a:r>
              <a:rPr lang="en-US" sz="4000" dirty="0" smtClean="0"/>
              <a:t>Risk  Imperfection in a Process of Self-Perfection</a:t>
            </a:r>
            <a:endParaRPr lang="en-US" sz="4000"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smtClean="0"/>
          </a:p>
          <a:p>
            <a:pPr marL="0" indent="0">
              <a:buNone/>
            </a:pPr>
            <a:r>
              <a:rPr lang="en-US" dirty="0" smtClean="0"/>
              <a:t>This </a:t>
            </a:r>
            <a:r>
              <a:rPr lang="en-US" dirty="0"/>
              <a:t>requires the realization,  I am no angel, I am no superhuman,  I make mistakes, I have my faults.  But I am pretty good because I don’t have to be better than the others which is a tremendous relief.</a:t>
            </a:r>
          </a:p>
          <a:p>
            <a:pPr marL="0" indent="0">
              <a:buNone/>
            </a:pPr>
            <a:r>
              <a:rPr lang="en-US" sz="1600" dirty="0"/>
              <a:t>                                     </a:t>
            </a:r>
          </a:p>
          <a:p>
            <a:pPr marL="0" indent="0">
              <a:buNone/>
            </a:pPr>
            <a:r>
              <a:rPr lang="en-US" sz="1600" dirty="0"/>
              <a:t>                                              </a:t>
            </a:r>
          </a:p>
          <a:p>
            <a:pPr marL="0" indent="0">
              <a:buNone/>
            </a:pPr>
            <a:endParaRPr lang="en-US" sz="1600" dirty="0"/>
          </a:p>
          <a:p>
            <a:pPr marL="0" indent="0">
              <a:buNone/>
            </a:pPr>
            <a:r>
              <a:rPr lang="en-US" sz="1600" dirty="0"/>
              <a:t>			 (Griffith &amp; Powers, 2009, p. 17)</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1740599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 Problem</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dirty="0"/>
          </a:p>
          <a:p>
            <a:r>
              <a:rPr lang="en-US" dirty="0" smtClean="0"/>
              <a:t>Abstinence is often seen as an </a:t>
            </a:r>
            <a:r>
              <a:rPr lang="en-US" b="1" dirty="0" smtClean="0"/>
              <a:t>ultimate</a:t>
            </a:r>
            <a:r>
              <a:rPr lang="en-US" dirty="0" smtClean="0"/>
              <a:t> goal in chemical use </a:t>
            </a:r>
            <a:r>
              <a:rPr lang="en-US" dirty="0" smtClean="0"/>
              <a:t>treatment.  Abstinence as a goal is also reinforced by social and cultural prescriptions.</a:t>
            </a:r>
            <a:endParaRPr lang="en-US" dirty="0" smtClean="0"/>
          </a:p>
          <a:p>
            <a:r>
              <a:rPr lang="en-US" dirty="0" smtClean="0"/>
              <a:t>The degree of success (or lack of it) </a:t>
            </a:r>
            <a:r>
              <a:rPr lang="en-US" dirty="0" smtClean="0"/>
              <a:t>in</a:t>
            </a:r>
            <a:r>
              <a:rPr lang="en-US" dirty="0" smtClean="0"/>
              <a:t> </a:t>
            </a:r>
            <a:r>
              <a:rPr lang="en-US" dirty="0" smtClean="0"/>
              <a:t>treatment is often measured in terms of the type, the length, the frequency, the amount, and the manner in which substance is consumed</a:t>
            </a:r>
          </a:p>
          <a:p>
            <a:r>
              <a:rPr lang="en-US" dirty="0" smtClean="0"/>
              <a:t>Purpose of use </a:t>
            </a:r>
            <a:r>
              <a:rPr lang="en-US" dirty="0" smtClean="0"/>
              <a:t>is </a:t>
            </a:r>
            <a:r>
              <a:rPr lang="en-US" dirty="0" smtClean="0"/>
              <a:t>frequently </a:t>
            </a:r>
            <a:r>
              <a:rPr lang="en-US" dirty="0" smtClean="0"/>
              <a:t>disregarded</a:t>
            </a:r>
            <a:endParaRPr lang="en-US" dirty="0"/>
          </a:p>
          <a:p>
            <a:r>
              <a:rPr lang="en-US" dirty="0" smtClean="0"/>
              <a:t>Symptoms are often seen as a problem and not a solution to a problem </a:t>
            </a:r>
          </a:p>
          <a:p>
            <a:r>
              <a:rPr lang="en-US" dirty="0" smtClean="0"/>
              <a:t>Relational nature of a person and her or his challenges is often taken only as a background information, at best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334798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Self of </a:t>
            </a:r>
            <a:r>
              <a:rPr lang="en-US" b="1" dirty="0" smtClean="0">
                <a:solidFill>
                  <a:srgbClr val="002060"/>
                </a:solidFill>
              </a:rPr>
              <a:t>an Adlerian </a:t>
            </a:r>
            <a:r>
              <a:rPr lang="en-US" b="1" dirty="0" smtClean="0">
                <a:solidFill>
                  <a:srgbClr val="002060"/>
                </a:solidFill>
              </a:rPr>
              <a:t>Therapist </a:t>
            </a:r>
            <a:endParaRPr lang="en-US" b="1" dirty="0">
              <a:solidFill>
                <a:srgbClr val="002060"/>
              </a:solidFill>
            </a:endParaRPr>
          </a:p>
        </p:txBody>
      </p:sp>
      <p:sp>
        <p:nvSpPr>
          <p:cNvPr id="3" name="Content Placeholder 2"/>
          <p:cNvSpPr>
            <a:spLocks noGrp="1"/>
          </p:cNvSpPr>
          <p:nvPr>
            <p:ph idx="1"/>
          </p:nvPr>
        </p:nvSpPr>
        <p:spPr/>
        <p:txBody>
          <a:bodyPr>
            <a:normAutofit/>
          </a:bodyPr>
          <a:lstStyle/>
          <a:p>
            <a:r>
              <a:rPr lang="en-US" b="1" dirty="0" smtClean="0">
                <a:solidFill>
                  <a:schemeClr val="tx2">
                    <a:lumMod val="75000"/>
                  </a:schemeClr>
                </a:solidFill>
              </a:rPr>
              <a:t>Confidence</a:t>
            </a:r>
          </a:p>
          <a:p>
            <a:r>
              <a:rPr lang="en-US" dirty="0" smtClean="0"/>
              <a:t>High degree of </a:t>
            </a:r>
            <a:r>
              <a:rPr lang="en-US" b="1" dirty="0" smtClean="0">
                <a:solidFill>
                  <a:schemeClr val="tx2">
                    <a:lumMod val="75000"/>
                  </a:schemeClr>
                </a:solidFill>
              </a:rPr>
              <a:t>congruency</a:t>
            </a:r>
          </a:p>
          <a:p>
            <a:r>
              <a:rPr lang="en-US" b="1" dirty="0" smtClean="0">
                <a:solidFill>
                  <a:schemeClr val="tx2">
                    <a:lumMod val="75000"/>
                  </a:schemeClr>
                </a:solidFill>
              </a:rPr>
              <a:t>Stability</a:t>
            </a:r>
            <a:r>
              <a:rPr lang="en-US" dirty="0" smtClean="0">
                <a:solidFill>
                  <a:schemeClr val="tx2">
                    <a:lumMod val="75000"/>
                  </a:schemeClr>
                </a:solidFill>
              </a:rPr>
              <a:t> </a:t>
            </a:r>
          </a:p>
          <a:p>
            <a:r>
              <a:rPr lang="en-US" dirty="0" smtClean="0"/>
              <a:t>Ability and availability for a </a:t>
            </a:r>
            <a:r>
              <a:rPr lang="en-US" b="1" dirty="0" smtClean="0">
                <a:solidFill>
                  <a:schemeClr val="tx2">
                    <a:lumMod val="75000"/>
                  </a:schemeClr>
                </a:solidFill>
              </a:rPr>
              <a:t>consistent empathic </a:t>
            </a:r>
            <a:r>
              <a:rPr lang="en-US" dirty="0" smtClean="0"/>
              <a:t>response </a:t>
            </a:r>
          </a:p>
          <a:p>
            <a:r>
              <a:rPr lang="en-US" dirty="0" smtClean="0"/>
              <a:t>Willingness to </a:t>
            </a:r>
            <a:r>
              <a:rPr lang="en-US" b="1" dirty="0" smtClean="0">
                <a:solidFill>
                  <a:srgbClr val="002060"/>
                </a:solidFill>
              </a:rPr>
              <a:t>tolerate ambiguity </a:t>
            </a:r>
            <a:r>
              <a:rPr lang="en-US" dirty="0" smtClean="0"/>
              <a:t>and not to expect an immediate “success”</a:t>
            </a:r>
          </a:p>
          <a:p>
            <a:r>
              <a:rPr lang="en-US" dirty="0" smtClean="0"/>
              <a:t>Willingness to </a:t>
            </a:r>
            <a:r>
              <a:rPr lang="en-US" b="1" dirty="0" smtClean="0">
                <a:solidFill>
                  <a:schemeClr val="tx2">
                    <a:lumMod val="75000"/>
                  </a:schemeClr>
                </a:solidFill>
              </a:rPr>
              <a:t>give up own need for control </a:t>
            </a:r>
            <a:r>
              <a:rPr lang="en-US" dirty="0" smtClean="0"/>
              <a:t>and be non-directive if needed</a:t>
            </a:r>
          </a:p>
          <a:p>
            <a:r>
              <a:rPr lang="en-US" dirty="0" smtClean="0"/>
              <a:t>Ability to </a:t>
            </a:r>
            <a:r>
              <a:rPr lang="en-US" b="1" dirty="0" smtClean="0">
                <a:solidFill>
                  <a:schemeClr val="tx2">
                    <a:lumMod val="75000"/>
                  </a:schemeClr>
                </a:solidFill>
              </a:rPr>
              <a:t>self-care</a:t>
            </a:r>
            <a:r>
              <a:rPr lang="en-US" dirty="0" smtClean="0"/>
              <a:t> and knowledge when to consult </a:t>
            </a: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spTree>
    <p:extLst>
      <p:ext uri="{BB962C8B-B14F-4D97-AF65-F5344CB8AC3E}">
        <p14:creationId xmlns:p14="http://schemas.microsoft.com/office/powerpoint/2010/main" val="301555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Adlerian </a:t>
            </a:r>
            <a:r>
              <a:rPr lang="en-US" dirty="0" smtClean="0"/>
              <a:t>Psychotherapy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p>
          <a:p>
            <a:pPr marL="0" indent="0">
              <a:buNone/>
            </a:pPr>
            <a:endParaRPr lang="en-US" dirty="0" smtClean="0"/>
          </a:p>
          <a:p>
            <a:r>
              <a:rPr lang="en-US" dirty="0" smtClean="0"/>
              <a:t>Horizontal vs. vertical</a:t>
            </a:r>
          </a:p>
          <a:p>
            <a:r>
              <a:rPr lang="en-US" dirty="0" smtClean="0"/>
              <a:t>Egalitarian vs. authoritarian and hierarchical </a:t>
            </a:r>
            <a:r>
              <a:rPr lang="en-US" dirty="0" smtClean="0"/>
              <a:t>  relational </a:t>
            </a:r>
          </a:p>
          <a:p>
            <a:r>
              <a:rPr lang="en-US" dirty="0" smtClean="0"/>
              <a:t>Encouraging and empowering </a:t>
            </a:r>
          </a:p>
          <a:p>
            <a:r>
              <a:rPr lang="en-US" dirty="0" smtClean="0"/>
              <a:t>Insightful and Socratic </a:t>
            </a:r>
          </a:p>
          <a:p>
            <a:r>
              <a:rPr lang="en-US" dirty="0" smtClean="0"/>
              <a:t>Believing that a client is an expert in her or his own life  </a:t>
            </a: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Tree>
    <p:extLst>
      <p:ext uri="{BB962C8B-B14F-4D97-AF65-F5344CB8AC3E}">
        <p14:creationId xmlns:p14="http://schemas.microsoft.com/office/powerpoint/2010/main" val="30825214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Adlerian Psychotherapy</a:t>
            </a:r>
          </a:p>
        </p:txBody>
      </p:sp>
      <p:sp>
        <p:nvSpPr>
          <p:cNvPr id="3" name="Content Placeholder 2"/>
          <p:cNvSpPr>
            <a:spLocks noGrp="1"/>
          </p:cNvSpPr>
          <p:nvPr>
            <p:ph idx="1"/>
          </p:nvPr>
        </p:nvSpPr>
        <p:spPr/>
        <p:txBody>
          <a:bodyPr/>
          <a:lstStyle/>
          <a:p>
            <a:endParaRPr lang="en-US" dirty="0" smtClean="0"/>
          </a:p>
          <a:p>
            <a:endParaRPr lang="en-US" dirty="0"/>
          </a:p>
          <a:p>
            <a:r>
              <a:rPr lang="en-US" dirty="0" smtClean="0"/>
              <a:t>Rapport </a:t>
            </a:r>
            <a:r>
              <a:rPr lang="en-US" dirty="0"/>
              <a:t>is essential to </a:t>
            </a:r>
            <a:r>
              <a:rPr lang="en-US" dirty="0" smtClean="0"/>
              <a:t>ensure and to monitor the </a:t>
            </a:r>
            <a:r>
              <a:rPr lang="en-US" dirty="0"/>
              <a:t>alignment of goals between the therapist and client </a:t>
            </a:r>
          </a:p>
          <a:p>
            <a:endParaRPr lang="en-US" dirty="0"/>
          </a:p>
          <a:p>
            <a:r>
              <a:rPr lang="en-US" dirty="0"/>
              <a:t>If the goals of the therapist and client clash no therapeutic relationship can be established.</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dirty="0"/>
          </a:p>
        </p:txBody>
      </p:sp>
    </p:spTree>
    <p:extLst>
      <p:ext uri="{BB962C8B-B14F-4D97-AF65-F5344CB8AC3E}">
        <p14:creationId xmlns:p14="http://schemas.microsoft.com/office/powerpoint/2010/main" val="170338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Adlerian Psychotherapy</a:t>
            </a:r>
          </a:p>
        </p:txBody>
      </p:sp>
      <p:sp>
        <p:nvSpPr>
          <p:cNvPr id="3" name="Content Placeholder 2"/>
          <p:cNvSpPr>
            <a:spLocks noGrp="1"/>
          </p:cNvSpPr>
          <p:nvPr>
            <p:ph idx="1"/>
          </p:nvPr>
        </p:nvSpPr>
        <p:spPr/>
        <p:txBody>
          <a:bodyPr>
            <a:normAutofit/>
          </a:bodyPr>
          <a:lstStyle/>
          <a:p>
            <a:r>
              <a:rPr lang="en-US" dirty="0"/>
              <a:t>Winning the clients cooperation is important.</a:t>
            </a:r>
          </a:p>
          <a:p>
            <a:endParaRPr lang="en-US" dirty="0"/>
          </a:p>
          <a:p>
            <a:r>
              <a:rPr lang="en-US" dirty="0"/>
              <a:t>Resistance constitutes a discrepancy between the goals of the therapist and client.</a:t>
            </a:r>
          </a:p>
          <a:p>
            <a:endParaRPr lang="en-US" dirty="0"/>
          </a:p>
          <a:p>
            <a:r>
              <a:rPr lang="en-US" dirty="0"/>
              <a:t>If resistance occurs the therapist and client must solve any differences and reach agreements</a:t>
            </a:r>
            <a:r>
              <a:rPr lang="en-US" dirty="0" smtClean="0"/>
              <a:t>.</a:t>
            </a:r>
          </a:p>
          <a:p>
            <a:pPr marL="0" indent="0">
              <a:buNone/>
            </a:pPr>
            <a:endParaRPr lang="en-US" dirty="0" smtClean="0"/>
          </a:p>
          <a:p>
            <a:r>
              <a:rPr lang="en-US" dirty="0" smtClean="0"/>
              <a:t>There are no difficult clients – there are discouraged therapists </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dirty="0"/>
          </a:p>
        </p:txBody>
      </p:sp>
    </p:spTree>
    <p:extLst>
      <p:ext uri="{BB962C8B-B14F-4D97-AF65-F5344CB8AC3E}">
        <p14:creationId xmlns:p14="http://schemas.microsoft.com/office/powerpoint/2010/main" val="42076554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Treatment to Instigate Change</a:t>
            </a:r>
          </a:p>
        </p:txBody>
      </p:sp>
      <p:sp>
        <p:nvSpPr>
          <p:cNvPr id="3" name="Subtitle 2"/>
          <p:cNvSpPr>
            <a:spLocks noGrp="1"/>
          </p:cNvSpPr>
          <p:nvPr>
            <p:ph idx="1"/>
          </p:nvPr>
        </p:nvSpPr>
        <p:spPr/>
        <p:txBody>
          <a:bodyPr>
            <a:normAutofit/>
          </a:bodyPr>
          <a:lstStyle/>
          <a:p>
            <a:endParaRPr lang="en-US" b="1" dirty="0" smtClean="0"/>
          </a:p>
          <a:p>
            <a:endParaRPr lang="en-US" b="1" dirty="0"/>
          </a:p>
          <a:p>
            <a:pPr marL="0" indent="0" algn="just">
              <a:buNone/>
            </a:pPr>
            <a:r>
              <a:rPr lang="en-US" dirty="0" smtClean="0"/>
              <a:t>Lifestyle </a:t>
            </a:r>
            <a:r>
              <a:rPr lang="en-US" dirty="0"/>
              <a:t>Analysis is a vehicle of insight to instigate therapeutic change: analysis, working through therapeutic hypotheses, developing an insight, and promoting change.</a:t>
            </a:r>
          </a:p>
          <a:p>
            <a:endParaRPr lang="en-US" dirty="0"/>
          </a:p>
          <a:p>
            <a:endParaRPr lang="en-US" dirty="0"/>
          </a:p>
        </p:txBody>
      </p:sp>
    </p:spTree>
    <p:extLst>
      <p:ext uri="{BB962C8B-B14F-4D97-AF65-F5344CB8AC3E}">
        <p14:creationId xmlns:p14="http://schemas.microsoft.com/office/powerpoint/2010/main" val="439028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Lifestyle Observations </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t>Life Style is not a behavior.  </a:t>
            </a:r>
            <a:r>
              <a:rPr lang="en-US" dirty="0" smtClean="0"/>
              <a:t>It is a set of convictions about oneself and one’s world, a biased apperception, a subjective interpretation of oneself in relation to life,  and is the framework within which we:</a:t>
            </a:r>
          </a:p>
          <a:p>
            <a:pPr>
              <a:buNone/>
            </a:pPr>
            <a:endParaRPr lang="en-US" dirty="0" smtClean="0"/>
          </a:p>
          <a:p>
            <a:pPr>
              <a:buNone/>
            </a:pPr>
            <a:r>
              <a:rPr lang="en-US" dirty="0" smtClean="0"/>
              <a:t>		a) interpret experience (life is as we see it)</a:t>
            </a:r>
          </a:p>
          <a:p>
            <a:pPr>
              <a:buNone/>
            </a:pPr>
            <a:r>
              <a:rPr lang="en-US" dirty="0" smtClean="0"/>
              <a:t>		b) control experience </a:t>
            </a:r>
          </a:p>
          <a:p>
            <a:pPr>
              <a:buNone/>
            </a:pPr>
            <a:r>
              <a:rPr lang="en-US" dirty="0" smtClean="0"/>
              <a:t>		c) predict experience (move in line with our 	expectations)</a:t>
            </a:r>
          </a:p>
          <a:p>
            <a:pPr>
              <a:buNone/>
            </a:pPr>
            <a:endParaRPr lang="en-US" dirty="0" smtClean="0"/>
          </a:p>
          <a:p>
            <a:pPr algn="ctr">
              <a:buNone/>
            </a:pPr>
            <a:r>
              <a:rPr lang="en-US" dirty="0" smtClean="0"/>
              <a:t>	In this way, Life Style is really </a:t>
            </a:r>
          </a:p>
          <a:p>
            <a:pPr algn="ctr">
              <a:buNone/>
            </a:pPr>
            <a:r>
              <a:rPr lang="en-US" b="1" dirty="0" smtClean="0"/>
              <a:t>a unifying aspect of one’s personality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dirty="0"/>
          </a:p>
        </p:txBody>
      </p:sp>
    </p:spTree>
    <p:extLst>
      <p:ext uri="{BB962C8B-B14F-4D97-AF65-F5344CB8AC3E}">
        <p14:creationId xmlns:p14="http://schemas.microsoft.com/office/powerpoint/2010/main" val="11507528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Lifestyle Observations </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 am……………………….  </a:t>
            </a:r>
            <a:r>
              <a:rPr lang="en-US" b="1" dirty="0" smtClean="0">
                <a:solidFill>
                  <a:schemeClr val="tx2">
                    <a:lumMod val="75000"/>
                  </a:schemeClr>
                </a:solidFill>
              </a:rPr>
              <a:t>(self-image; self-concept)</a:t>
            </a:r>
          </a:p>
          <a:p>
            <a:r>
              <a:rPr lang="en-US" dirty="0" smtClean="0"/>
              <a:t>Life is ……………  The world is ……………..  People are ……………..  World expects…. </a:t>
            </a:r>
            <a:r>
              <a:rPr lang="en-US" b="1" dirty="0" smtClean="0">
                <a:solidFill>
                  <a:schemeClr val="tx2">
                    <a:lumMod val="75000"/>
                  </a:schemeClr>
                </a:solidFill>
              </a:rPr>
              <a:t>(environmental evaluation, environmental scan)</a:t>
            </a:r>
          </a:p>
          <a:p>
            <a:r>
              <a:rPr lang="en-US" dirty="0" smtClean="0"/>
              <a:t>I should be ………. I should not be …….  </a:t>
            </a:r>
            <a:r>
              <a:rPr lang="en-US" b="1" dirty="0" smtClean="0">
                <a:solidFill>
                  <a:schemeClr val="tx2">
                    <a:lumMod val="75000"/>
                  </a:schemeClr>
                </a:solidFill>
              </a:rPr>
              <a:t>(self-ideal)</a:t>
            </a:r>
          </a:p>
          <a:p>
            <a:r>
              <a:rPr lang="en-US" dirty="0" smtClean="0"/>
              <a:t>I should …………….  </a:t>
            </a:r>
            <a:r>
              <a:rPr lang="en-US" b="1" dirty="0" smtClean="0"/>
              <a:t>(ethical convictions)</a:t>
            </a:r>
          </a:p>
          <a:p>
            <a:r>
              <a:rPr lang="en-US" dirty="0" smtClean="0"/>
              <a:t>Therefore, I …………..  </a:t>
            </a:r>
            <a:r>
              <a:rPr lang="en-US" b="1" dirty="0" smtClean="0"/>
              <a:t>(my method of</a:t>
            </a:r>
            <a:r>
              <a:rPr lang="en-US" b="1" dirty="0" smtClean="0">
                <a:solidFill>
                  <a:srgbClr val="92D050"/>
                </a:solidFill>
              </a:rPr>
              <a:t> </a:t>
            </a:r>
            <a:r>
              <a:rPr lang="en-US" b="1" dirty="0" smtClean="0">
                <a:solidFill>
                  <a:schemeClr val="tx2">
                    <a:lumMod val="75000"/>
                  </a:schemeClr>
                </a:solidFill>
              </a:rPr>
              <a:t>operations, based on my conclusions) </a:t>
            </a:r>
          </a:p>
          <a:p>
            <a:pPr>
              <a:buNone/>
            </a:pPr>
            <a:endParaRPr lang="en-US" dirty="0" smtClean="0"/>
          </a:p>
          <a:p>
            <a:pPr>
              <a:buNone/>
            </a:pPr>
            <a:r>
              <a:rPr lang="en-US" dirty="0" smtClean="0"/>
              <a:t>Another way of stating the above:</a:t>
            </a:r>
          </a:p>
          <a:p>
            <a:pPr>
              <a:buNone/>
            </a:pPr>
            <a:r>
              <a:rPr lang="en-US" dirty="0" smtClean="0"/>
              <a:t>	</a:t>
            </a:r>
            <a:r>
              <a:rPr lang="en-US" b="1" dirty="0" smtClean="0"/>
              <a:t>How do I, seeing myself as I do, in a world such as I view it and people being what I see them to be, deal with life?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Tree>
    <p:extLst>
      <p:ext uri="{BB962C8B-B14F-4D97-AF65-F5344CB8AC3E}">
        <p14:creationId xmlns:p14="http://schemas.microsoft.com/office/powerpoint/2010/main" val="37261666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Lifestyle Assessment for Change</a:t>
            </a:r>
          </a:p>
        </p:txBody>
      </p:sp>
      <p:sp>
        <p:nvSpPr>
          <p:cNvPr id="3" name="Content Placeholder 2"/>
          <p:cNvSpPr>
            <a:spLocks noGrp="1"/>
          </p:cNvSpPr>
          <p:nvPr>
            <p:ph idx="1"/>
          </p:nvPr>
        </p:nvSpPr>
        <p:spPr/>
        <p:txBody>
          <a:bodyPr>
            <a:normAutofit fontScale="92500" lnSpcReduction="10000"/>
          </a:bodyPr>
          <a:lstStyle/>
          <a:p>
            <a:r>
              <a:rPr lang="en-US" sz="1800" dirty="0"/>
              <a:t>Data Collection</a:t>
            </a:r>
          </a:p>
          <a:p>
            <a:r>
              <a:rPr lang="en-US" sz="1800" dirty="0"/>
              <a:t>Demographic</a:t>
            </a:r>
          </a:p>
          <a:p>
            <a:r>
              <a:rPr lang="en-US" sz="1800" dirty="0"/>
              <a:t>Developmental Milestones</a:t>
            </a:r>
          </a:p>
          <a:p>
            <a:r>
              <a:rPr lang="en-US" sz="1800" dirty="0"/>
              <a:t>Cultural Influences</a:t>
            </a:r>
          </a:p>
          <a:p>
            <a:r>
              <a:rPr lang="en-US" sz="1800" dirty="0"/>
              <a:t>Academic History</a:t>
            </a:r>
          </a:p>
          <a:p>
            <a:r>
              <a:rPr lang="en-US" sz="1800" dirty="0"/>
              <a:t>Spiritual Religious Experiences</a:t>
            </a:r>
          </a:p>
          <a:p>
            <a:r>
              <a:rPr lang="en-US" sz="1800" dirty="0"/>
              <a:t>Family Constellation</a:t>
            </a:r>
          </a:p>
          <a:p>
            <a:r>
              <a:rPr lang="en-US" sz="1800" dirty="0"/>
              <a:t>Nuclear Family Constellation</a:t>
            </a:r>
          </a:p>
          <a:p>
            <a:r>
              <a:rPr lang="en-US" sz="1800" dirty="0"/>
              <a:t>Description of Childhood</a:t>
            </a:r>
          </a:p>
          <a:p>
            <a:r>
              <a:rPr lang="en-US" sz="1800" dirty="0"/>
              <a:t>Family Values</a:t>
            </a:r>
          </a:p>
          <a:p>
            <a:r>
              <a:rPr lang="en-US" sz="1800" dirty="0"/>
              <a:t>Family Atmosphere</a:t>
            </a:r>
          </a:p>
          <a:p>
            <a:r>
              <a:rPr lang="en-US" sz="1800" dirty="0"/>
              <a:t>Parenting Style</a:t>
            </a:r>
          </a:p>
          <a:p>
            <a:r>
              <a:rPr lang="en-US" sz="1800" dirty="0"/>
              <a:t>Gender Models</a:t>
            </a:r>
          </a:p>
          <a:p>
            <a:r>
              <a:rPr lang="en-US" sz="1800" dirty="0"/>
              <a:t>What does intimacy and relationship look like to the client</a:t>
            </a:r>
          </a:p>
          <a:p>
            <a:r>
              <a:rPr lang="en-US" sz="1800" dirty="0"/>
              <a:t>Early Recollection</a:t>
            </a:r>
          </a:p>
          <a:p>
            <a:endParaRPr lang="en-US" sz="1200"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dirty="0"/>
          </a:p>
        </p:txBody>
      </p:sp>
    </p:spTree>
    <p:extLst>
      <p:ext uri="{BB962C8B-B14F-4D97-AF65-F5344CB8AC3E}">
        <p14:creationId xmlns:p14="http://schemas.microsoft.com/office/powerpoint/2010/main" val="2896493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“As If”</a:t>
            </a:r>
          </a:p>
        </p:txBody>
      </p:sp>
      <p:sp>
        <p:nvSpPr>
          <p:cNvPr id="3" name="Content Placeholder 2"/>
          <p:cNvSpPr>
            <a:spLocks noGrp="1"/>
          </p:cNvSpPr>
          <p:nvPr>
            <p:ph idx="1"/>
          </p:nvPr>
        </p:nvSpPr>
        <p:spPr/>
        <p:txBody>
          <a:bodyPr>
            <a:normAutofit/>
          </a:bodyPr>
          <a:lstStyle/>
          <a:p>
            <a:pPr>
              <a:buNone/>
            </a:pPr>
            <a:r>
              <a:rPr lang="en-US" sz="3200" dirty="0"/>
              <a:t> “Striving toward a goal, toward an objective, we find everywhere in life.  Everything grows “as if” it were striving to overcome all imperfections and achieve perfection.”</a:t>
            </a:r>
          </a:p>
          <a:p>
            <a:pPr>
              <a:buNone/>
            </a:pPr>
            <a:endParaRPr lang="en-US" sz="3600" dirty="0"/>
          </a:p>
          <a:p>
            <a:pPr algn="ctr">
              <a:buNone/>
            </a:pPr>
            <a:r>
              <a:rPr lang="en-US" sz="1800" dirty="0"/>
              <a:t>(Ansbacher &amp; Ansbacher,1979, p. 15)</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dirty="0"/>
          </a:p>
        </p:txBody>
      </p:sp>
    </p:spTree>
    <p:extLst>
      <p:ext uri="{BB962C8B-B14F-4D97-AF65-F5344CB8AC3E}">
        <p14:creationId xmlns:p14="http://schemas.microsoft.com/office/powerpoint/2010/main" val="1924270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“As If”</a:t>
            </a:r>
          </a:p>
        </p:txBody>
      </p:sp>
      <p:sp>
        <p:nvSpPr>
          <p:cNvPr id="3" name="Content Placeholder 2"/>
          <p:cNvSpPr>
            <a:spLocks noGrp="1"/>
          </p:cNvSpPr>
          <p:nvPr>
            <p:ph idx="1"/>
          </p:nvPr>
        </p:nvSpPr>
        <p:spPr/>
        <p:txBody>
          <a:bodyPr>
            <a:normAutofit/>
          </a:bodyPr>
          <a:lstStyle/>
          <a:p>
            <a:pPr>
              <a:buNone/>
            </a:pPr>
            <a:r>
              <a:rPr lang="en-US" dirty="0"/>
              <a:t> </a:t>
            </a:r>
          </a:p>
          <a:p>
            <a:r>
              <a:rPr lang="en-US" dirty="0"/>
              <a:t>If applied to everyday living principles, you and your clients life can drastically change.  The proof lies within actions not words. </a:t>
            </a:r>
          </a:p>
          <a:p>
            <a:pPr>
              <a:buNone/>
            </a:pPr>
            <a:endParaRPr lang="en-US" dirty="0"/>
          </a:p>
          <a:p>
            <a:r>
              <a:rPr lang="en-US" dirty="0"/>
              <a:t> The term “As If” is used both as philosophical and </a:t>
            </a:r>
            <a:r>
              <a:rPr lang="en-US" dirty="0" smtClean="0"/>
              <a:t>practical/therapeutic. </a:t>
            </a:r>
            <a:r>
              <a:rPr lang="en-US" b="1" dirty="0"/>
              <a:t>	</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This Presentation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We </a:t>
            </a:r>
            <a:r>
              <a:rPr lang="en-US" dirty="0" smtClean="0"/>
              <a:t>will offer a brief overview of some of the common approaches to treatment of chemical use</a:t>
            </a:r>
          </a:p>
          <a:p>
            <a:r>
              <a:rPr lang="en-US" dirty="0" smtClean="0"/>
              <a:t>We will then offer Adlerian understanding of chemical use and Adlerian view of </a:t>
            </a:r>
            <a:r>
              <a:rPr lang="en-US" dirty="0" smtClean="0"/>
              <a:t>treatment and recovery </a:t>
            </a:r>
          </a:p>
          <a:p>
            <a:r>
              <a:rPr lang="en-US" dirty="0" smtClean="0"/>
              <a:t>We will share some of the fundamental assumptions of Adlerian Psychology that might be relevant </a:t>
            </a: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4130154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normAutofit fontScale="47500" lnSpcReduction="20000"/>
          </a:bodyPr>
          <a:lstStyle/>
          <a:p>
            <a:pPr>
              <a:buNone/>
            </a:pPr>
            <a:r>
              <a:rPr lang="en-US" sz="1600" dirty="0"/>
              <a:t> </a:t>
            </a:r>
          </a:p>
          <a:p>
            <a:pPr>
              <a:buNone/>
            </a:pPr>
            <a:endParaRPr lang="en-US" sz="1600" dirty="0"/>
          </a:p>
          <a:p>
            <a:pPr>
              <a:buNone/>
            </a:pPr>
            <a:r>
              <a:rPr lang="en-US" sz="1600" dirty="0"/>
              <a:t>Alcoholics Anonymous (2001). </a:t>
            </a:r>
            <a:r>
              <a:rPr lang="en-US" sz="1600" i="1" dirty="0"/>
              <a:t>Alcoholics Anonymous</a:t>
            </a:r>
            <a:r>
              <a:rPr lang="en-US" sz="1600" dirty="0"/>
              <a:t> (4 Ed.). New York City: Alcoholics   Anonymous World Services, Inc. </a:t>
            </a:r>
          </a:p>
          <a:p>
            <a:pPr>
              <a:buNone/>
            </a:pPr>
            <a:endParaRPr lang="en-US" sz="1600" dirty="0"/>
          </a:p>
          <a:p>
            <a:pPr>
              <a:buNone/>
            </a:pPr>
            <a:r>
              <a:rPr lang="en-US" sz="1600" dirty="0"/>
              <a:t>Ansbacher Heinz L. &amp; Ansbacher, Rowena R. (3 Ed). (1979). </a:t>
            </a:r>
            <a:r>
              <a:rPr lang="en-US" sz="1600" i="1" dirty="0"/>
              <a:t>Alfred Adler, Superiority and Social Interest</a:t>
            </a:r>
            <a:r>
              <a:rPr lang="en-US" sz="1600" dirty="0"/>
              <a:t>: New York, NY. Norton and Company. (Original Book Published 1964)</a:t>
            </a:r>
          </a:p>
          <a:p>
            <a:pPr>
              <a:buNone/>
            </a:pPr>
            <a:endParaRPr lang="en-US" sz="1600" dirty="0"/>
          </a:p>
          <a:p>
            <a:pPr>
              <a:buNone/>
            </a:pPr>
            <a:r>
              <a:rPr lang="en-US" sz="1600" dirty="0"/>
              <a:t>Donovan, D.M., (2007). Stimulant Abuser Groups to Engage in 12-Step: An Overview. PowerPoint presentation at STAGE-12 Protocol Training Meeting, Bethesda, MD.</a:t>
            </a:r>
          </a:p>
          <a:p>
            <a:pPr>
              <a:buNone/>
            </a:pPr>
            <a:endParaRPr lang="en-US" sz="1600" dirty="0"/>
          </a:p>
          <a:p>
            <a:pPr>
              <a:buNone/>
            </a:pPr>
            <a:r>
              <a:rPr lang="en-US" sz="1600" dirty="0"/>
              <a:t>Dowd, E. T., &amp; Kelly, F. D. (1980). Adlerian Psychology and Cognitive-Behavior Therapy:Convergencies. </a:t>
            </a:r>
            <a:r>
              <a:rPr lang="en-US" sz="1600" i="1" dirty="0"/>
              <a:t>Journal Of Individual Psychology (00221805)</a:t>
            </a:r>
            <a:r>
              <a:rPr lang="en-US" sz="1600" dirty="0"/>
              <a:t>, </a:t>
            </a:r>
            <a:r>
              <a:rPr lang="en-US" sz="1600" i="1" dirty="0"/>
              <a:t>36</a:t>
            </a:r>
            <a:r>
              <a:rPr lang="en-US" sz="1600" dirty="0"/>
              <a:t>(2), 119.</a:t>
            </a:r>
            <a:endParaRPr lang="en-US" sz="1000" dirty="0"/>
          </a:p>
          <a:p>
            <a:pPr>
              <a:buNone/>
            </a:pPr>
            <a:endParaRPr lang="en-US" sz="1600" dirty="0"/>
          </a:p>
          <a:p>
            <a:pPr>
              <a:buNone/>
            </a:pPr>
            <a:endParaRPr lang="en-US" sz="1600" dirty="0"/>
          </a:p>
          <a:p>
            <a:pPr>
              <a:buNone/>
            </a:pPr>
            <a:r>
              <a:rPr lang="en-US" sz="1600" dirty="0"/>
              <a:t>Griffith, Jane &amp; Robert L .Powers. (2007) </a:t>
            </a:r>
            <a:r>
              <a:rPr lang="en-US" sz="1600" i="1" dirty="0"/>
              <a:t>The Lexicon of Adlerian Psychology One hundred-six terms Associated with the Individual Psychology of Alfred Adler: </a:t>
            </a:r>
            <a:r>
              <a:rPr lang="en-US" sz="1600" dirty="0"/>
              <a:t>(2 Ed.</a:t>
            </a:r>
            <a:r>
              <a:rPr lang="en-US" sz="1600" i="1" dirty="0"/>
              <a:t>).</a:t>
            </a:r>
            <a:r>
              <a:rPr lang="en-US" sz="1600" dirty="0"/>
              <a:t>Port Townsend, Washington:</a:t>
            </a:r>
            <a:r>
              <a:rPr lang="en-US" sz="1600" i="1" dirty="0"/>
              <a:t> Alderian Psychology Associated, Ltd. </a:t>
            </a:r>
            <a:r>
              <a:rPr lang="en-US" sz="1600" dirty="0"/>
              <a:t>(Original Lexicon published </a:t>
            </a:r>
            <a:r>
              <a:rPr lang="en-US" sz="1600"/>
              <a:t>1984)</a:t>
            </a:r>
          </a:p>
          <a:p>
            <a:pPr>
              <a:buNone/>
            </a:pPr>
            <a:endParaRPr lang="en-US" sz="1600" dirty="0"/>
          </a:p>
          <a:p>
            <a:pPr>
              <a:buNone/>
            </a:pPr>
            <a:r>
              <a:rPr lang="en-US" sz="1600" dirty="0"/>
              <a:t>Hazelden. (2002). Criminal &amp; Addictive Thinking. Center City, MN: Hazelden</a:t>
            </a:r>
          </a:p>
          <a:p>
            <a:pPr>
              <a:buNone/>
            </a:pPr>
            <a:endParaRPr lang="en-US" sz="1600" dirty="0"/>
          </a:p>
          <a:p>
            <a:pPr>
              <a:buNone/>
            </a:pPr>
            <a:endParaRPr lang="en-US" sz="1600" dirty="0"/>
          </a:p>
          <a:p>
            <a:pPr>
              <a:buNone/>
            </a:pPr>
            <a:r>
              <a:rPr lang="en-US" sz="1600" dirty="0"/>
              <a:t>Jeffers, S.  (1987), </a:t>
            </a:r>
            <a:r>
              <a:rPr lang="en-US" sz="1600" i="1" dirty="0"/>
              <a:t>Feel The Fear And Do It Anyway. </a:t>
            </a:r>
            <a:r>
              <a:rPr lang="en-US" sz="1600" dirty="0"/>
              <a:t>New York, NY. Random House, Inc.</a:t>
            </a:r>
          </a:p>
          <a:p>
            <a:pPr>
              <a:buNone/>
            </a:pPr>
            <a:endParaRPr lang="en-US" sz="1600" dirty="0"/>
          </a:p>
          <a:p>
            <a:pPr>
              <a:buNone/>
            </a:pPr>
            <a:r>
              <a:rPr lang="en-US" sz="1600" dirty="0"/>
              <a:t>Maltz, M. (2001), The New Psycho-Cybernetics. New Your, NY: Penguin Putman Inc.</a:t>
            </a:r>
          </a:p>
          <a:p>
            <a:pPr>
              <a:buNone/>
            </a:pPr>
            <a:endParaRPr lang="en-US" sz="1600" dirty="0"/>
          </a:p>
          <a:p>
            <a:pPr>
              <a:buNone/>
            </a:pPr>
            <a:r>
              <a:rPr lang="en-US" sz="1600" dirty="0"/>
              <a:t>Mosak, H.  and Maniacci, M. (1999). </a:t>
            </a:r>
            <a:r>
              <a:rPr lang="en-US" sz="1600" i="1" dirty="0"/>
              <a:t>A Primer of Adlerian Psychology: The Analytic-Behavioral-Cognitive Psychology of Alfred Adler. </a:t>
            </a:r>
            <a:r>
              <a:rPr lang="en-US" sz="1600" dirty="0"/>
              <a:t>New York, NY. Routledge Taylor &amp; Francis Group. </a:t>
            </a:r>
          </a:p>
          <a:p>
            <a:pPr>
              <a:buNone/>
            </a:pPr>
            <a:endParaRPr lang="en-US" sz="1600" dirty="0"/>
          </a:p>
          <a:p>
            <a:pPr>
              <a:buNone/>
            </a:pPr>
            <a:r>
              <a:rPr lang="en-US" sz="1500" dirty="0"/>
              <a:t>Principles of Drug Addiction Treatment: A Research-Based Guide (2012) (Third Edition), Retrieved from NIDA.</a:t>
            </a:r>
          </a:p>
          <a:p>
            <a:pPr>
              <a:buNone/>
            </a:pPr>
            <a:endParaRPr lang="en-US" sz="1500" dirty="0"/>
          </a:p>
          <a:p>
            <a:pPr>
              <a:buNone/>
            </a:pPr>
            <a:r>
              <a:rPr lang="en-US" sz="1800" dirty="0"/>
              <a:t>Prinz, J. (. (1993). Alcoholics and their treatment: Current Adlerian thinking. </a:t>
            </a:r>
            <a:r>
              <a:rPr lang="en-US" sz="1800" i="1" dirty="0"/>
              <a:t>Individual Psychology: The Journal Of Adlerian Theory, Research &amp; Practice</a:t>
            </a:r>
            <a:r>
              <a:rPr lang="en-US" sz="1800" dirty="0"/>
              <a:t>, </a:t>
            </a:r>
            <a:r>
              <a:rPr lang="en-US" sz="1800" i="1" dirty="0"/>
              <a:t>49</a:t>
            </a:r>
            <a:r>
              <a:rPr lang="en-US" sz="1800" dirty="0"/>
              <a:t>(1), 94.</a:t>
            </a:r>
          </a:p>
          <a:p>
            <a:pPr>
              <a:buNone/>
            </a:pPr>
            <a:endParaRPr lang="en-US" sz="1600" dirty="0"/>
          </a:p>
          <a:p>
            <a:pPr>
              <a:buNone/>
            </a:pPr>
            <a:r>
              <a:rPr lang="en-US" sz="1600" dirty="0">
                <a:latin typeface="+mj-lt"/>
              </a:rPr>
              <a:t>Ouimette, P. C., Finney, J. W., &amp; Moos, R. H. (1997). Twelve-step and cognitive-behavioral treatment for substance abuse: A comparison of treatment effectiveness. </a:t>
            </a:r>
            <a:r>
              <a:rPr lang="en-US" sz="1600" i="1" dirty="0">
                <a:latin typeface="+mj-lt"/>
              </a:rPr>
              <a:t>Journal Of Consulting And Clinical Psychology</a:t>
            </a:r>
            <a:r>
              <a:rPr lang="en-US" sz="1600" dirty="0">
                <a:latin typeface="+mj-lt"/>
              </a:rPr>
              <a:t>, </a:t>
            </a:r>
            <a:r>
              <a:rPr lang="en-US" sz="1600" i="1" dirty="0">
                <a:latin typeface="+mj-lt"/>
              </a:rPr>
              <a:t>65</a:t>
            </a:r>
            <a:r>
              <a:rPr lang="en-US" sz="1600" dirty="0">
                <a:latin typeface="+mj-lt"/>
              </a:rPr>
              <a:t>(2), 230-240. doi:10.1037/0022-006X.65.2.230</a:t>
            </a:r>
          </a:p>
          <a:p>
            <a:pPr>
              <a:buNone/>
            </a:pPr>
            <a:endParaRPr lang="en-US" sz="1600" dirty="0">
              <a:latin typeface="+mj-lt"/>
            </a:endParaRPr>
          </a:p>
          <a:p>
            <a:pPr>
              <a:buNone/>
            </a:pPr>
            <a:endParaRPr lang="en-US" sz="1600" dirty="0"/>
          </a:p>
          <a:p>
            <a:pPr>
              <a:buNone/>
            </a:pPr>
            <a:r>
              <a:rPr lang="en-US" dirty="0"/>
              <a:t> </a:t>
            </a:r>
          </a:p>
          <a:p>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 </a:t>
            </a:r>
            <a:r>
              <a:rPr lang="en-US" sz="4000" dirty="0"/>
              <a:t>Treatment Modalities for </a:t>
            </a:r>
            <a:br>
              <a:rPr lang="en-US" sz="4000" dirty="0"/>
            </a:br>
            <a:r>
              <a:rPr lang="en-US" sz="4000" dirty="0"/>
              <a:t>Chemical Dependency</a:t>
            </a:r>
          </a:p>
        </p:txBody>
      </p:sp>
      <p:sp>
        <p:nvSpPr>
          <p:cNvPr id="3" name="Content Placeholder 2"/>
          <p:cNvSpPr>
            <a:spLocks noGrp="1"/>
          </p:cNvSpPr>
          <p:nvPr>
            <p:ph idx="1"/>
          </p:nvPr>
        </p:nvSpPr>
        <p:spPr/>
        <p:txBody>
          <a:bodyPr>
            <a:normAutofit/>
          </a:bodyPr>
          <a:lstStyle/>
          <a:p>
            <a:r>
              <a:rPr lang="en-US" sz="3600" dirty="0"/>
              <a:t>12 Step Treatment Modality</a:t>
            </a:r>
          </a:p>
          <a:p>
            <a:endParaRPr lang="en-US" sz="3600" dirty="0"/>
          </a:p>
          <a:p>
            <a:r>
              <a:rPr lang="en-US" sz="3600" dirty="0"/>
              <a:t>Cognitive Behavioral Therapy(CBT)</a:t>
            </a:r>
          </a:p>
          <a:p>
            <a:pPr marL="0" indent="0">
              <a:buNone/>
            </a:pPr>
            <a:endParaRPr lang="en-US" sz="3600" dirty="0"/>
          </a:p>
          <a:p>
            <a:r>
              <a:rPr lang="en-US" sz="3600" dirty="0"/>
              <a:t>Adlerian Psychotherapy</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025350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 Step Treatment Modality</a:t>
            </a:r>
          </a:p>
        </p:txBody>
      </p:sp>
      <p:sp>
        <p:nvSpPr>
          <p:cNvPr id="3" name="Content Placeholder 2"/>
          <p:cNvSpPr>
            <a:spLocks noGrp="1"/>
          </p:cNvSpPr>
          <p:nvPr>
            <p:ph idx="1"/>
          </p:nvPr>
        </p:nvSpPr>
        <p:spPr>
          <a:xfrm>
            <a:off x="609600" y="1646237"/>
            <a:ext cx="8305800" cy="3916363"/>
          </a:xfrm>
        </p:spPr>
        <p:txBody>
          <a:bodyPr>
            <a:normAutofit/>
          </a:bodyPr>
          <a:lstStyle/>
          <a:p>
            <a:pPr marL="0" indent="0">
              <a:buNone/>
            </a:pPr>
            <a:endParaRPr lang="en-US" dirty="0" smtClean="0"/>
          </a:p>
          <a:p>
            <a:r>
              <a:rPr lang="en-US" dirty="0" smtClean="0"/>
              <a:t>Twelve </a:t>
            </a:r>
            <a:r>
              <a:rPr lang="en-US" dirty="0"/>
              <a:t>Step Facilitation Therapy (TSF) refers to independent treatment interventions designed to familiarize a person with the 12 Step philosophy and encourage participation in 12 Step activities, such as Alcoholics Anonymous (AA) and Narcotics Anonymous (NA). </a:t>
            </a:r>
            <a:endParaRPr lang="en-US" dirty="0" smtClean="0"/>
          </a:p>
          <a:p>
            <a:r>
              <a:rPr lang="en-US" dirty="0" smtClean="0"/>
              <a:t>Family members are encouraged to attend ALANON, but this is not a required part of treatment </a:t>
            </a:r>
            <a:endParaRPr lang="en-US" dirty="0" smtClean="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9608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 Step Treatment Modality</a:t>
            </a:r>
          </a:p>
        </p:txBody>
      </p:sp>
      <p:sp>
        <p:nvSpPr>
          <p:cNvPr id="3" name="Content Placeholder 2"/>
          <p:cNvSpPr>
            <a:spLocks noGrp="1"/>
          </p:cNvSpPr>
          <p:nvPr>
            <p:ph idx="1"/>
          </p:nvPr>
        </p:nvSpPr>
        <p:spPr/>
        <p:txBody>
          <a:bodyPr>
            <a:normAutofit/>
          </a:bodyPr>
          <a:lstStyle/>
          <a:p>
            <a:r>
              <a:rPr lang="en-US" dirty="0"/>
              <a:t>Many outpatient and residential use the 12 Steps as the format for the treatment program.</a:t>
            </a:r>
          </a:p>
          <a:p>
            <a:endParaRPr lang="en-US" dirty="0"/>
          </a:p>
          <a:p>
            <a:r>
              <a:rPr lang="en-US" dirty="0"/>
              <a:t>The entire program is centered around the 12 Steps.  </a:t>
            </a:r>
          </a:p>
          <a:p>
            <a:endParaRPr lang="en-US" dirty="0"/>
          </a:p>
          <a:p>
            <a:r>
              <a:rPr lang="en-US" dirty="0"/>
              <a:t>The client is introduced to the 12 Step Program.</a:t>
            </a:r>
          </a:p>
          <a:p>
            <a:endParaRPr lang="en-US" dirty="0"/>
          </a:p>
          <a:p>
            <a:r>
              <a:rPr lang="en-US" dirty="0"/>
              <a:t>The program encourages meetings and sponsorship (this is often in the individualized treatment plan).</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400928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12 Step Treatment Modality</a:t>
            </a:r>
          </a:p>
        </p:txBody>
      </p:sp>
      <p:sp>
        <p:nvSpPr>
          <p:cNvPr id="3" name="Content Placeholder 2"/>
          <p:cNvSpPr>
            <a:spLocks noGrp="1"/>
          </p:cNvSpPr>
          <p:nvPr>
            <p:ph idx="1"/>
          </p:nvPr>
        </p:nvSpPr>
        <p:spPr/>
        <p:txBody>
          <a:bodyPr>
            <a:normAutofit/>
          </a:bodyPr>
          <a:lstStyle/>
          <a:p>
            <a:endParaRPr lang="en-US" dirty="0" smtClean="0"/>
          </a:p>
          <a:p>
            <a:r>
              <a:rPr lang="en-US" dirty="0" smtClean="0"/>
              <a:t>In </a:t>
            </a:r>
            <a:r>
              <a:rPr lang="en-US" dirty="0"/>
              <a:t>TSF, the counselor is the facilitator of change (i.e., sustained sobriety).</a:t>
            </a:r>
          </a:p>
          <a:p>
            <a:pPr marL="0" indent="0">
              <a:buNone/>
            </a:pPr>
            <a:endParaRPr lang="en-US" dirty="0"/>
          </a:p>
          <a:p>
            <a:r>
              <a:rPr lang="en-US" dirty="0"/>
              <a:t>The </a:t>
            </a:r>
            <a:r>
              <a:rPr lang="en-US" dirty="0" smtClean="0"/>
              <a:t>true </a:t>
            </a:r>
            <a:r>
              <a:rPr lang="en-US" dirty="0"/>
              <a:t>change lies in active participation in groups, including the guiding steps and traditions of the </a:t>
            </a:r>
            <a:r>
              <a:rPr lang="en-US" dirty="0" smtClean="0"/>
              <a:t>12 </a:t>
            </a:r>
            <a:r>
              <a:rPr lang="en-US" dirty="0"/>
              <a:t>Step model.</a:t>
            </a:r>
          </a:p>
        </p:txBody>
      </p:sp>
      <p:sp>
        <p:nvSpPr>
          <p:cNvPr id="4" name="Footer Placeholder 3"/>
          <p:cNvSpPr>
            <a:spLocks noGrp="1"/>
          </p:cNvSpPr>
          <p:nvPr>
            <p:ph type="ftr" sz="quarter" idx="11"/>
          </p:nvPr>
        </p:nvSpPr>
        <p:spPr/>
        <p:txBody>
          <a:bodyPr/>
          <a:lstStyle/>
          <a:p>
            <a:r>
              <a:rPr lang="en-US" smtClean="0"/>
              <a:t>Adler Graduate School, MN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472688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3622</TotalTime>
  <Words>3505</Words>
  <Application>Microsoft Office PowerPoint</Application>
  <PresentationFormat>On-screen Show (4:3)</PresentationFormat>
  <Paragraphs>608</Paragraphs>
  <Slides>50</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Century Gothic</vt:lpstr>
      <vt:lpstr>Courier New</vt:lpstr>
      <vt:lpstr>Palatino Linotype</vt:lpstr>
      <vt:lpstr>Executive</vt:lpstr>
      <vt:lpstr>     Recovery: Adlerian Style</vt:lpstr>
      <vt:lpstr>        Basics of Treatment  </vt:lpstr>
      <vt:lpstr>Basics of Treatment</vt:lpstr>
      <vt:lpstr>The Problem</vt:lpstr>
      <vt:lpstr>This Presentation</vt:lpstr>
      <vt:lpstr> Treatment Modalities for  Chemical Dependency</vt:lpstr>
      <vt:lpstr>12 Step Treatment Modality</vt:lpstr>
      <vt:lpstr>12 Step Treatment Modality</vt:lpstr>
      <vt:lpstr>12 Step Treatment Modality</vt:lpstr>
      <vt:lpstr>  Donovan’s Research in 12 Step Involvement (2007, 2008)</vt:lpstr>
      <vt:lpstr>12 Step Program Research </vt:lpstr>
      <vt:lpstr>12 Steps of Alcoholics Anonymous</vt:lpstr>
      <vt:lpstr>Step 1. We admitted we were powerless over alcohol - that our lives had become unmanageable.</vt:lpstr>
      <vt:lpstr>Who Has the Power to Admit Own Powerlessness?</vt:lpstr>
      <vt:lpstr>Paradox of Powerlessness</vt:lpstr>
      <vt:lpstr>More on Powerlessness</vt:lpstr>
      <vt:lpstr>Cognitive Behavioral  Therapy (CBT)</vt:lpstr>
      <vt:lpstr>Cognitive Behavioral Therapy</vt:lpstr>
      <vt:lpstr>Cognitive Behavioral Therapy</vt:lpstr>
      <vt:lpstr>Cognitive Behavioral Therapy </vt:lpstr>
      <vt:lpstr>Cognitive Behavioral Therapy</vt:lpstr>
      <vt:lpstr>Components to a Thinking Report</vt:lpstr>
      <vt:lpstr>Therapeutic Relationship between a Therapist and a Client (CBT)</vt:lpstr>
      <vt:lpstr>CBT and an Idea of Change </vt:lpstr>
      <vt:lpstr>Individual Psychology of Alfred Adler </vt:lpstr>
      <vt:lpstr>Gemeinschaftsgefühl  (Communal Feeling)</vt:lpstr>
      <vt:lpstr>Social Interest as a Measure of Health and  a Goal of Therapy</vt:lpstr>
      <vt:lpstr>Goals of Movement</vt:lpstr>
      <vt:lpstr>A Core of Adlerian Exploration </vt:lpstr>
      <vt:lpstr>Life Strategy</vt:lpstr>
      <vt:lpstr>Life Challenges </vt:lpstr>
      <vt:lpstr>Group Therapy</vt:lpstr>
      <vt:lpstr>Adler about Maladjustment </vt:lpstr>
      <vt:lpstr>Optimism as a core of Adlerian Ethics </vt:lpstr>
      <vt:lpstr>Adlerian Law of Movement</vt:lpstr>
      <vt:lpstr>Personality Priorities &amp; Purpose in Chemical Use </vt:lpstr>
      <vt:lpstr>Encouragement</vt:lpstr>
      <vt:lpstr>The Courage to Risk  Imperfection</vt:lpstr>
      <vt:lpstr>The Courage to Risk  Imperfection in a Process of Self-Perfection</vt:lpstr>
      <vt:lpstr>Self of an Adlerian Therapist </vt:lpstr>
      <vt:lpstr>Adlerian Psychotherapy</vt:lpstr>
      <vt:lpstr>Adlerian Psychotherapy</vt:lpstr>
      <vt:lpstr>Adlerian Psychotherapy</vt:lpstr>
      <vt:lpstr>Treatment to Instigate Change</vt:lpstr>
      <vt:lpstr>Lifestyle Observations </vt:lpstr>
      <vt:lpstr>Lifestyle Observations </vt:lpstr>
      <vt:lpstr>Lifestyle Assessment for Change</vt:lpstr>
      <vt:lpstr>“As If”</vt:lpstr>
      <vt:lpstr>“As If”</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Fictionalism</dc:title>
  <dc:creator>Gina</dc:creator>
  <cp:lastModifiedBy>Marina Bluvshtein</cp:lastModifiedBy>
  <cp:revision>190</cp:revision>
  <cp:lastPrinted>2016-03-16T15:20:37Z</cp:lastPrinted>
  <dcterms:created xsi:type="dcterms:W3CDTF">2006-08-16T00:00:00Z</dcterms:created>
  <dcterms:modified xsi:type="dcterms:W3CDTF">2016-03-16T17:29:03Z</dcterms:modified>
</cp:coreProperties>
</file>